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1"/>
  </p:notesMasterIdLst>
  <p:handoutMasterIdLst>
    <p:handoutMasterId r:id="rId52"/>
  </p:handoutMasterIdLst>
  <p:sldIdLst>
    <p:sldId id="755" r:id="rId2"/>
    <p:sldId id="756" r:id="rId3"/>
    <p:sldId id="757" r:id="rId4"/>
    <p:sldId id="758" r:id="rId5"/>
    <p:sldId id="759" r:id="rId6"/>
    <p:sldId id="760" r:id="rId7"/>
    <p:sldId id="761" r:id="rId8"/>
    <p:sldId id="762" r:id="rId9"/>
    <p:sldId id="763" r:id="rId10"/>
    <p:sldId id="764" r:id="rId11"/>
    <p:sldId id="765" r:id="rId12"/>
    <p:sldId id="766" r:id="rId13"/>
    <p:sldId id="767" r:id="rId14"/>
    <p:sldId id="768" r:id="rId15"/>
    <p:sldId id="769" r:id="rId16"/>
    <p:sldId id="770" r:id="rId17"/>
    <p:sldId id="771" r:id="rId18"/>
    <p:sldId id="777" r:id="rId19"/>
    <p:sldId id="779" r:id="rId20"/>
    <p:sldId id="781" r:id="rId21"/>
    <p:sldId id="782" r:id="rId22"/>
    <p:sldId id="783" r:id="rId23"/>
    <p:sldId id="784" r:id="rId24"/>
    <p:sldId id="785" r:id="rId25"/>
    <p:sldId id="786" r:id="rId26"/>
    <p:sldId id="787" r:id="rId27"/>
    <p:sldId id="788" r:id="rId28"/>
    <p:sldId id="789" r:id="rId29"/>
    <p:sldId id="790" r:id="rId30"/>
    <p:sldId id="791" r:id="rId31"/>
    <p:sldId id="799" r:id="rId32"/>
    <p:sldId id="800" r:id="rId33"/>
    <p:sldId id="801" r:id="rId34"/>
    <p:sldId id="802" r:id="rId35"/>
    <p:sldId id="803" r:id="rId36"/>
    <p:sldId id="804" r:id="rId37"/>
    <p:sldId id="820" r:id="rId38"/>
    <p:sldId id="805" r:id="rId39"/>
    <p:sldId id="822" r:id="rId40"/>
    <p:sldId id="807" r:id="rId41"/>
    <p:sldId id="823" r:id="rId42"/>
    <p:sldId id="809" r:id="rId43"/>
    <p:sldId id="811" r:id="rId44"/>
    <p:sldId id="349" r:id="rId45"/>
    <p:sldId id="528" r:id="rId46"/>
    <p:sldId id="824" r:id="rId47"/>
    <p:sldId id="825" r:id="rId48"/>
    <p:sldId id="405" r:id="rId49"/>
    <p:sldId id="40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755"/>
            <p14:sldId id="756"/>
            <p14:sldId id="757"/>
          </p14:sldIdLst>
        </p14:section>
        <p14:section name="Single Responsibility" id="{0E0D82D8-E9FD-4963-8CEA-83348902CBD1}">
          <p14:sldIdLst>
            <p14:sldId id="758"/>
            <p14:sldId id="759"/>
            <p14:sldId id="760"/>
            <p14:sldId id="761"/>
            <p14:sldId id="762"/>
            <p14:sldId id="763"/>
          </p14:sldIdLst>
        </p14:section>
        <p14:section name="Open/Closed" id="{4AA2196F-6AA7-4B84-89BF-3911F0FE4495}">
          <p14:sldIdLst>
            <p14:sldId id="764"/>
            <p14:sldId id="765"/>
            <p14:sldId id="766"/>
            <p14:sldId id="767"/>
            <p14:sldId id="768"/>
            <p14:sldId id="769"/>
            <p14:sldId id="770"/>
            <p14:sldId id="771"/>
          </p14:sldIdLst>
        </p14:section>
        <p14:section name="Liskov Substitution" id="{65F5B1AF-5EE7-402A-A50C-0BAEBFD15134}">
          <p14:sldIdLst>
            <p14:sldId id="777"/>
            <p14:sldId id="779"/>
            <p14:sldId id="781"/>
            <p14:sldId id="782"/>
          </p14:sldIdLst>
        </p14:section>
        <p14:section name="Interface Segregation" id="{D81684FC-7135-4A9D-8982-6646F29C0141}">
          <p14:sldIdLst>
            <p14:sldId id="783"/>
            <p14:sldId id="784"/>
            <p14:sldId id="785"/>
            <p14:sldId id="786"/>
            <p14:sldId id="787"/>
            <p14:sldId id="788"/>
            <p14:sldId id="789"/>
            <p14:sldId id="790"/>
            <p14:sldId id="791"/>
          </p14:sldIdLst>
        </p14:section>
        <p14:section name="Dependency Inversion" id="{E87D9FC5-867E-4DED-AB85-CFC522563D94}">
          <p14:sldIdLst>
            <p14:sldId id="799"/>
            <p14:sldId id="800"/>
            <p14:sldId id="801"/>
            <p14:sldId id="802"/>
            <p14:sldId id="803"/>
            <p14:sldId id="804"/>
            <p14:sldId id="820"/>
            <p14:sldId id="805"/>
            <p14:sldId id="822"/>
            <p14:sldId id="807"/>
            <p14:sldId id="823"/>
            <p14:sldId id="809"/>
            <p14:sldId id="811"/>
          </p14:sldIdLst>
        </p14:section>
        <p14:section name="Conclusion" id="{10E03AB1-9AA8-4E86-9A64-D741901E50A2}">
          <p14:sldIdLst>
            <p14:sldId id="349"/>
            <p14:sldId id="528"/>
            <p14:sldId id="824"/>
            <p14:sldId id="825"/>
            <p14:sldId id="405"/>
            <p14:sldId id="40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2D2D77"/>
    <a:srgbClr val="D1D5DD"/>
    <a:srgbClr val="E0E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1" autoAdjust="0"/>
    <p:restoredTop sz="94620" autoAdjust="0"/>
  </p:normalViewPr>
  <p:slideViewPr>
    <p:cSldViewPr snapToGrid="0" showGuides="1">
      <p:cViewPr varScale="1">
        <p:scale>
          <a:sx n="77" d="100"/>
          <a:sy n="77" d="100"/>
        </p:scale>
        <p:origin x="869" y="67"/>
      </p:cViewPr>
      <p:guideLst>
        <p:guide orient="horz" pos="2184"/>
        <p:guide pos="3840"/>
      </p:guideLst>
    </p:cSldViewPr>
  </p:slideViewPr>
  <p:outlineViewPr>
    <p:cViewPr>
      <p:scale>
        <a:sx n="33" d="100"/>
        <a:sy n="33" d="100"/>
      </p:scale>
      <p:origin x="0" y="-214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14.3.2019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3/14/2019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08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27126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Usually from base </a:t>
            </a:r>
            <a:r>
              <a:rPr lang="en-US" dirty="0" err="1"/>
              <a:t>ctor</a:t>
            </a:r>
            <a:r>
              <a:rPr lang="en-US" dirty="0"/>
              <a:t> to child</a:t>
            </a:r>
          </a:p>
          <a:p>
            <a:pPr lvl="1"/>
            <a:r>
              <a:rPr lang="en-US" dirty="0"/>
              <a:t>Virtual methods from child to base</a:t>
            </a:r>
          </a:p>
          <a:p>
            <a:pPr lvl="1"/>
            <a:r>
              <a:rPr lang="en-US" dirty="0"/>
              <a:t>Base class – depends on the child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409433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4038293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Получава се в два случая – малко от вас ще тръгнат да пишат огромни интерфейси, но дори и при два метода може да се получи грешка</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22364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solidFill>
                  <a:schemeClr val="accent5">
                    <a:lumMod val="20000"/>
                    <a:lumOff val="80000"/>
                  </a:schemeClr>
                </a:solidFill>
              </a:rPr>
              <a:t>A </a:t>
            </a:r>
            <a:r>
              <a:rPr lang="en-US" dirty="0">
                <a:solidFill>
                  <a:schemeClr val="tx2">
                    <a:lumMod val="75000"/>
                  </a:schemeClr>
                </a:solidFill>
              </a:rPr>
              <a:t>dependency</a:t>
            </a:r>
            <a:r>
              <a:rPr lang="en-US" dirty="0">
                <a:solidFill>
                  <a:schemeClr val="accent5">
                    <a:lumMod val="20000"/>
                    <a:lumOff val="80000"/>
                  </a:schemeClr>
                </a:solidFill>
              </a:rPr>
              <a:t> is </a:t>
            </a:r>
            <a:r>
              <a:rPr lang="en-US" dirty="0"/>
              <a:t>any external component / system:</a:t>
            </a:r>
          </a:p>
          <a:p>
            <a:pPr lvl="1"/>
            <a:r>
              <a:rPr lang="en-US" dirty="0"/>
              <a:t>Framework</a:t>
            </a:r>
            <a:endParaRPr lang="en-US" b="0" dirty="0"/>
          </a:p>
          <a:p>
            <a:pPr lvl="1"/>
            <a:r>
              <a:rPr lang="en-US" dirty="0"/>
              <a:t>Third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296779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a:t>
            </a:r>
          </a:p>
          <a:p>
            <a:pPr lvl="1"/>
            <a:r>
              <a:rPr lang="en-US" dirty="0"/>
              <a:t>High level modules use lower lever modules</a:t>
            </a:r>
          </a:p>
          <a:p>
            <a:pPr lvl="1"/>
            <a:r>
              <a:rPr lang="en-US" dirty="0"/>
              <a:t>E.g. UI depends on the Business Layer</a:t>
            </a:r>
          </a:p>
          <a:p>
            <a:pPr lvl="1"/>
            <a:r>
              <a:rPr lang="en-US" dirty="0"/>
              <a:t>Business layer depends on</a:t>
            </a:r>
            <a:r>
              <a:rPr lang="en-US" baseline="0" dirty="0"/>
              <a:t> </a:t>
            </a:r>
            <a:r>
              <a:rPr lang="en-US" dirty="0"/>
              <a:t>Infrastructure, database, utilities,</a:t>
            </a:r>
            <a:r>
              <a:rPr lang="en-US" baseline="0" dirty="0"/>
              <a:t> </a:t>
            </a:r>
            <a:r>
              <a:rPr lang="en-US" dirty="0"/>
              <a:t>External libraries</a:t>
            </a:r>
          </a:p>
          <a:p>
            <a:pPr lvl="1"/>
            <a:r>
              <a:rPr lang="en-US" dirty="0"/>
              <a:t>Static methods (Façade for example)</a:t>
            </a:r>
          </a:p>
          <a:p>
            <a:pPr lvl="1"/>
            <a:r>
              <a:rPr lang="en-US" dirty="0"/>
              <a:t>Classes are instantiated everywhere</a:t>
            </a:r>
            <a:endParaRPr lang="en-US" dirty="0">
              <a:solidFill>
                <a:schemeClr val="accent5">
                  <a:lumMod val="20000"/>
                  <a:lumOff val="80000"/>
                </a:schemeClr>
              </a:solidFill>
            </a:endParaRP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148499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Abstractions</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Depend on abstractions means to </a:t>
            </a:r>
            <a:r>
              <a:rPr lang="en-US" dirty="0">
                <a:solidFill>
                  <a:schemeClr val="tx2">
                    <a:lumMod val="75000"/>
                  </a:schemeClr>
                </a:solidFill>
              </a:rPr>
              <a:t>work through interfaces </a:t>
            </a:r>
            <a:r>
              <a:rPr lang="en-US" dirty="0"/>
              <a:t>instead directly use dependent classes</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391105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312032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violations of DIP</a:t>
            </a:r>
          </a:p>
          <a:p>
            <a:pPr lvl="1"/>
            <a:r>
              <a:rPr lang="en-US" dirty="0"/>
              <a:t>Using of the </a:t>
            </a:r>
            <a:r>
              <a:rPr lang="en-US" b="1" dirty="0">
                <a:solidFill>
                  <a:schemeClr val="tx2">
                    <a:lumMod val="75000"/>
                  </a:schemeClr>
                </a:solidFill>
                <a:latin typeface="Consolas" panose="020B0609020204030204" pitchFamily="49" charset="0"/>
                <a:cs typeface="Consolas" panose="020B0609020204030204" pitchFamily="49" charset="0"/>
              </a:rPr>
              <a:t>new</a:t>
            </a:r>
            <a:r>
              <a:rPr lang="en-US" dirty="0"/>
              <a:t> keyword</a:t>
            </a:r>
          </a:p>
          <a:p>
            <a:pPr lvl="1"/>
            <a:r>
              <a:rPr lang="en-US" dirty="0"/>
              <a:t>Using static methods / properties</a:t>
            </a:r>
          </a:p>
          <a:p>
            <a:pPr>
              <a:spcBef>
                <a:spcPts val="1800"/>
              </a:spcBef>
            </a:pPr>
            <a:r>
              <a:rPr lang="en-US" dirty="0"/>
              <a:t>How to fix broken DIP?</a:t>
            </a:r>
          </a:p>
          <a:p>
            <a:pPr lvl="1"/>
            <a:r>
              <a:rPr lang="en-US" dirty="0"/>
              <a:t>Extract interfaces + use constructor injection</a:t>
            </a:r>
          </a:p>
          <a:p>
            <a:pPr lvl="1"/>
            <a:r>
              <a:rPr lang="en-US" dirty="0"/>
              <a:t>Inversion of Control</a:t>
            </a:r>
            <a:r>
              <a:rPr lang="bg-BG" dirty="0"/>
              <a:t> (</a:t>
            </a:r>
            <a:r>
              <a:rPr lang="en-US" noProof="1"/>
              <a:t>IoC</a:t>
            </a:r>
            <a:r>
              <a:rPr lang="en-US" dirty="0"/>
              <a:t>) container</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2617887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313613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12880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572314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08306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391978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52727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49</a:t>
            </a:fld>
            <a:endParaRPr lang="en-US" dirty="0"/>
          </a:p>
        </p:txBody>
      </p:sp>
    </p:spTree>
    <p:extLst>
      <p:ext uri="{BB962C8B-B14F-4D97-AF65-F5344CB8AC3E}">
        <p14:creationId xmlns:p14="http://schemas.microsoft.com/office/powerpoint/2010/main" val="395542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5</a:t>
            </a:fld>
            <a:endParaRPr lang="en-US" dirty="0"/>
          </a:p>
        </p:txBody>
      </p:sp>
      <p:sp>
        <p:nvSpPr>
          <p:cNvPr id="5" name="Footer Placeholder 4"/>
          <p:cNvSpPr>
            <a:spLocks noGrp="1"/>
          </p:cNvSpPr>
          <p:nvPr>
            <p:ph type="ftr" sz="quarter" idx="11"/>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Tree>
    <p:extLst>
      <p:ext uri="{BB962C8B-B14F-4D97-AF65-F5344CB8AC3E}">
        <p14:creationId xmlns:p14="http://schemas.microsoft.com/office/powerpoint/2010/main" val="100153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31483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Cohesion</a:t>
            </a:r>
            <a:endParaRPr lang="en-US" dirty="0"/>
          </a:p>
          <a:p>
            <a:r>
              <a:rPr lang="en-US" dirty="0"/>
              <a:t>Low: The convenience store. You go there for everything from gas to milk to ATM banking. Products and services have little in common, and the convenience of having them all in one place may not be enough to offset the resulting increase in cost and decrease in quality.</a:t>
            </a:r>
          </a:p>
          <a:p>
            <a:r>
              <a:rPr lang="en-US" dirty="0"/>
              <a:t>High: The cheese store. They sell cheese. Nothing else. Can't beat '</a:t>
            </a:r>
            <a:r>
              <a:rPr lang="en-US" dirty="0" err="1"/>
              <a:t>em</a:t>
            </a:r>
            <a:r>
              <a:rPr lang="en-US" dirty="0"/>
              <a:t> when it comes to cheese though. </a:t>
            </a:r>
          </a:p>
          <a:p>
            <a:endParaRPr lang="en-US" dirty="0"/>
          </a:p>
          <a:p>
            <a:r>
              <a:rPr lang="en-US" dirty="0"/>
              <a:t>More inner instance variables – harder cohesion</a:t>
            </a:r>
          </a:p>
          <a:p>
            <a:endParaRPr lang="en-US" dirty="0"/>
          </a:p>
          <a:p>
            <a:r>
              <a:rPr lang="en-US" b="1" dirty="0"/>
              <a:t>Coupling</a:t>
            </a:r>
            <a:endParaRPr lang="en-US" dirty="0"/>
          </a:p>
          <a:p>
            <a:r>
              <a:rPr lang="en-US" dirty="0"/>
              <a:t>Loose: You and the guy at the convenience store. You communicate through a well-defined protocol to achieve your respective goals - you pay money, he lets you walk out with the bag of Cheetos. Either one of you can be replaced without disrupting the system.</a:t>
            </a:r>
          </a:p>
          <a:p>
            <a:r>
              <a:rPr lang="en-US" dirty="0"/>
              <a:t>Tight: You and your wife.</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7280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87498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abstraction there is no limit in implementation</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144197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best not to try to predict the future, but once a change is needed, modify the design so future changes of that same kind can be accommodated.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66895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Tree>
    <p:extLst>
      <p:ext uri="{BB962C8B-B14F-4D97-AF65-F5344CB8AC3E}">
        <p14:creationId xmlns:p14="http://schemas.microsoft.com/office/powerpoint/2010/main" val="6061674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1.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7.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2.png"/><Relationship Id="rId5" Type="http://schemas.openxmlformats.org/officeDocument/2006/relationships/hyperlink" Target="https://www.facebook.com/SoftwareUniversity" TargetMode="External"/><Relationship Id="rId10" Type="http://schemas.openxmlformats.org/officeDocument/2006/relationships/image" Target="../media/image41.png"/><Relationship Id="rId4" Type="http://schemas.openxmlformats.org/officeDocument/2006/relationships/hyperlink" Target="http://softuni.foundation/" TargetMode="External"/><Relationship Id="rId9"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629" y="2351427"/>
            <a:ext cx="5439372" cy="2325990"/>
          </a:xfrm>
        </p:spPr>
        <p:txBody>
          <a:bodyPr/>
          <a:lstStyle>
            <a:lvl1pPr marL="0" indent="0" algn="ctr">
              <a:buNone/>
              <a:defRPr>
                <a:solidFill>
                  <a:schemeClr val="bg1"/>
                </a:solidFill>
              </a:defRPr>
            </a:lvl1pPr>
          </a:lstStyle>
          <a:p>
            <a:r>
              <a:rPr lang="en-US" dirty="0"/>
              <a:t>Click icon to add picture</a:t>
            </a:r>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50812" y="2374047"/>
            <a:ext cx="3171055"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859" y="1303142"/>
            <a:ext cx="10965303"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813" y="6057655"/>
            <a:ext cx="2106010"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630" y="6035664"/>
            <a:ext cx="629579"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3142" y="6035664"/>
            <a:ext cx="1187082"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859" y="254857"/>
            <a:ext cx="10965303"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1416" y="6080062"/>
            <a:ext cx="1437271"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3853" y="5916124"/>
            <a:ext cx="2951518"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3853" y="6340279"/>
            <a:ext cx="2951518"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1147" y="4876800"/>
            <a:ext cx="2951518"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1147" y="5368740"/>
            <a:ext cx="2951518"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9" y="6702676"/>
            <a:ext cx="12195176"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6721482"/>
            <a:ext cx="12192000"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5936" y="1353867"/>
            <a:ext cx="7199299"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3/14/2019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7" y="5788"/>
            <a:ext cx="12195176"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7" y="5788"/>
            <a:ext cx="12195176"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301" y="703244"/>
            <a:ext cx="8406073"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87" y="2222932"/>
            <a:ext cx="3575905"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6452" y="314259"/>
            <a:ext cx="2126081"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3/14/2019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0857" y="1702473"/>
            <a:ext cx="1198901"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116" y="3776293"/>
            <a:ext cx="1166400"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000" y="3776293"/>
            <a:ext cx="1166400"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000" y="3775663"/>
            <a:ext cx="1166400"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8000" y="3776293"/>
            <a:ext cx="1166400"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9" y="6371331"/>
            <a:ext cx="12195176"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50856" y="1702471"/>
            <a:ext cx="1198901"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9116" y="3776291"/>
            <a:ext cx="1166400"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228000" y="3776291"/>
            <a:ext cx="1166400"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68000" y="3775661"/>
            <a:ext cx="1166400"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08000" y="3769759"/>
            <a:ext cx="1166400"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48000" y="3776291"/>
            <a:ext cx="1166400"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6303" y="3776295"/>
            <a:ext cx="1164654"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9414"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9414"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40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1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5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91200"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3120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50307"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3/14/2019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9864" y="3048000"/>
            <a:ext cx="4143348"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8012" y="1269705"/>
            <a:ext cx="3507028"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613" y="4961886"/>
            <a:ext cx="6687589"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2673" y="1253341"/>
            <a:ext cx="3537236"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785" y="1297093"/>
            <a:ext cx="4111472"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612" y="3323273"/>
            <a:ext cx="6678008"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id="{3F691F48-DCAC-4489-AA09-7346B7E6785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2004560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7" y="5788"/>
            <a:ext cx="12195176"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816" y="110723"/>
            <a:ext cx="9506047"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5696" y="1200162"/>
            <a:ext cx="6096599"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464" y="1399789"/>
            <a:ext cx="5354264"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464" y="2317265"/>
            <a:ext cx="66675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61500" y="2602277"/>
            <a:ext cx="3155182"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756" y="5230897"/>
            <a:ext cx="7167612"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7524" y="4510111"/>
            <a:ext cx="3352800"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1C8BF23-28B4-4942-902F-58C0B92A760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6438865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9504009"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61449" y="3608627"/>
            <a:ext cx="1119031"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7977" y="5017462"/>
            <a:ext cx="1042504"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6603" y="2384689"/>
            <a:ext cx="3227765"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5829" y="1319423"/>
            <a:ext cx="1670274"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506047"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7551" y="314302"/>
            <a:ext cx="7384264"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7551" y="2346299"/>
            <a:ext cx="7384264"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611" y="4164084"/>
            <a:ext cx="318844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7551" y="4191000"/>
            <a:ext cx="7384264"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611" y="4633983"/>
            <a:ext cx="318844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611" y="5011672"/>
            <a:ext cx="318844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611" y="5394605"/>
            <a:ext cx="318844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611" y="5735768"/>
            <a:ext cx="318844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3290714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64" y="6525003"/>
            <a:ext cx="1224318"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3/14/2019</a:t>
            </a:fld>
            <a:endParaRPr lang="en-US" dirty="0"/>
          </a:p>
        </p:txBody>
      </p:sp>
      <p:sp>
        <p:nvSpPr>
          <p:cNvPr id="19" name="Footer Placeholder 4"/>
          <p:cNvSpPr>
            <a:spLocks noGrp="1"/>
          </p:cNvSpPr>
          <p:nvPr>
            <p:ph type="ftr" sz="quarter" idx="3"/>
          </p:nvPr>
        </p:nvSpPr>
        <p:spPr>
          <a:xfrm>
            <a:off x="1414780" y="6525003"/>
            <a:ext cx="10153044"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9425" y="6525003"/>
            <a:ext cx="428934"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63" y="1151122"/>
            <a:ext cx="11807897"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65" y="40341"/>
            <a:ext cx="9580092"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45729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3051" y="4869900"/>
            <a:ext cx="10365899" cy="9037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3051" y="5754968"/>
            <a:ext cx="10365899"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5666" y="319860"/>
            <a:ext cx="2212693" cy="551743"/>
          </a:xfrm>
          <a:prstGeom prst="rect">
            <a:avLst/>
          </a:prstGeom>
        </p:spPr>
      </p:pic>
    </p:spTree>
    <p:extLst>
      <p:ext uri="{BB962C8B-B14F-4D97-AF65-F5344CB8AC3E}">
        <p14:creationId xmlns:p14="http://schemas.microsoft.com/office/powerpoint/2010/main" val="20955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10369" y="1409638"/>
            <a:ext cx="357216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8182463"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3/14/2019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0" name="Text Placeholder 9"/>
          <p:cNvSpPr>
            <a:spLocks noGrp="1"/>
          </p:cNvSpPr>
          <p:nvPr>
            <p:ph type="body" sz="quarter" idx="10" hasCustomPrompt="1"/>
          </p:nvPr>
        </p:nvSpPr>
        <p:spPr>
          <a:xfrm>
            <a:off x="615109" y="4704825"/>
            <a:ext cx="10961783"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5109" y="5490438"/>
            <a:ext cx="10961783"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86545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6" name="Rectangle 5"/>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05" y="1792355"/>
            <a:ext cx="1830305"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205" y="1792355"/>
            <a:ext cx="915152"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5510" y="1121144"/>
            <a:ext cx="9929724"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3/14/2019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42530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2"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27" y="3314704"/>
            <a:ext cx="1260665"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399495"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9073" y="1121144"/>
            <a:ext cx="10036163"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3/14/2019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599" y="274595"/>
            <a:ext cx="2144846" cy="534964"/>
          </a:xfrm>
          <a:prstGeom prst="rect">
            <a:avLst/>
          </a:prstGeom>
        </p:spPr>
      </p:pic>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402" y="1196125"/>
            <a:ext cx="11818096"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3/14/2019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5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6"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3"/>
            <a:ext cx="12192000"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402" y="1195931"/>
            <a:ext cx="5426148"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5450" y="1195931"/>
            <a:ext cx="5426147"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816" y="6390560"/>
            <a:ext cx="808713" cy="308845"/>
          </a:xfrm>
        </p:spPr>
        <p:txBody>
          <a:bodyPr/>
          <a:lstStyle/>
          <a:p>
            <a:fld id="{055373AC-9AA7-423B-BA00-BA1C74164DBD}" type="datetime1">
              <a:rPr lang="en-US" smtClean="0"/>
              <a:pPr/>
              <a:t>3/14/2019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6" y="1"/>
            <a:ext cx="12195176"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6" y="-17929"/>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283" y="1830475"/>
            <a:ext cx="10961435"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3/14/2019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0854" y="232973"/>
            <a:ext cx="2126081" cy="530284"/>
          </a:xfrm>
          <a:prstGeom prst="rect">
            <a:avLst/>
          </a:prstGeom>
        </p:spPr>
      </p:pic>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816" y="6397196"/>
            <a:ext cx="808713"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3/14/2019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529" y="6397196"/>
            <a:ext cx="10567285"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6412" y="6397196"/>
            <a:ext cx="428822"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9506047"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413" y="1138844"/>
            <a:ext cx="11804822"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87" r:id="rId14"/>
    <p:sldLayoutId id="2147483690" r:id="rId15"/>
    <p:sldLayoutId id="2147483691" r:id="rId16"/>
    <p:sldLayoutId id="2147483693" r:id="rId1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0.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hyperlink" Target="https://netpeak.bg/" TargetMode="External"/><Relationship Id="rId18" Type="http://schemas.openxmlformats.org/officeDocument/2006/relationships/image" Target="../media/image66.png"/><Relationship Id="rId26" Type="http://schemas.openxmlformats.org/officeDocument/2006/relationships/image" Target="../media/image38.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https://motion-software.com/" TargetMode="External"/><Relationship Id="rId12" Type="http://schemas.openxmlformats.org/officeDocument/2006/relationships/image" Target="../media/image64.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21.xml"/><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hyperlink" Target="https://aeternity.com/" TargetMode="External"/><Relationship Id="rId24" Type="http://schemas.openxmlformats.org/officeDocument/2006/relationships/image" Target="../media/image68.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69.png"/><Relationship Id="rId10" Type="http://schemas.openxmlformats.org/officeDocument/2006/relationships/image" Target="../media/image63.jpeg"/><Relationship Id="rId19" Type="http://schemas.openxmlformats.org/officeDocument/2006/relationships/hyperlink" Target="http://www.xs-software.com/" TargetMode="External"/><Relationship Id="rId4" Type="http://schemas.openxmlformats.org/officeDocument/2006/relationships/image" Target="../media/image60.png"/><Relationship Id="rId9" Type="http://schemas.openxmlformats.org/officeDocument/2006/relationships/hyperlink" Target="https://www.liebherr.com/en/deu/start/start-page.html" TargetMode="External"/><Relationship Id="rId14" Type="http://schemas.openxmlformats.org/officeDocument/2006/relationships/image" Target="../media/image37.png"/><Relationship Id="rId22" Type="http://schemas.openxmlformats.org/officeDocument/2006/relationships/image" Target="../media/image31.png"/><Relationship Id="rId27" Type="http://schemas.openxmlformats.org/officeDocument/2006/relationships/hyperlink" Target="http://smartit.bg/"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www.world-of-myths.com/" TargetMode="External"/><Relationship Id="rId5" Type="http://schemas.openxmlformats.org/officeDocument/2006/relationships/image" Target="../media/image71.png"/><Relationship Id="rId4" Type="http://schemas.openxmlformats.org/officeDocument/2006/relationships/hyperlink" Target="https://www.onebitsoftware.net/" TargetMode="External"/><Relationship Id="rId9" Type="http://schemas.openxmlformats.org/officeDocument/2006/relationships/image" Target="../media/image73.gif"/></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75.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dirty="0"/>
              <a:t>Design Principles and Approaches</a:t>
            </a:r>
          </a:p>
        </p:txBody>
      </p:sp>
      <p:sp>
        <p:nvSpPr>
          <p:cNvPr id="5" name="Title 4"/>
          <p:cNvSpPr>
            <a:spLocks noGrp="1"/>
          </p:cNvSpPr>
          <p:nvPr>
            <p:ph type="title"/>
          </p:nvPr>
        </p:nvSpPr>
        <p:spPr/>
        <p:txBody>
          <a:bodyPr>
            <a:normAutofit/>
          </a:bodyPr>
          <a:lstStyle/>
          <a:p>
            <a:r>
              <a:rPr lang="en-US" dirty="0"/>
              <a:t>SOLID Principles</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http://softuni.bg</a:t>
            </a:r>
            <a:endParaRPr lang="en-US" dirty="0"/>
          </a:p>
        </p:txBody>
      </p:sp>
      <p:sp>
        <p:nvSpPr>
          <p:cNvPr id="4" name="Text Placeholder 3"/>
          <p:cNvSpPr>
            <a:spLocks noGrp="1"/>
          </p:cNvSpPr>
          <p:nvPr>
            <p:ph type="body" sz="quarter" idx="19"/>
          </p:nvPr>
        </p:nvSpPr>
        <p:spPr/>
        <p:txBody>
          <a:bodyPr/>
          <a:lstStyle/>
          <a:p>
            <a:r>
              <a:rPr lang="en-US" dirty="0"/>
              <a:t>SoftUni Team</a:t>
            </a:r>
            <a:endParaRPr lang="bg-BG" dirty="0"/>
          </a:p>
        </p:txBody>
      </p:sp>
      <p:sp>
        <p:nvSpPr>
          <p:cNvPr id="7" name="Text Placeholder 6"/>
          <p:cNvSpPr>
            <a:spLocks noGrp="1"/>
          </p:cNvSpPr>
          <p:nvPr>
            <p:ph type="body" sz="quarter" idx="20"/>
          </p:nvPr>
        </p:nvSpPr>
        <p:spPr/>
        <p:txBody>
          <a:bodyPr/>
          <a:lstStyle/>
          <a:p>
            <a:r>
              <a:rPr lang="en-US" dirty="0"/>
              <a:t>Technical Trainers</a:t>
            </a:r>
            <a:endParaRPr lang="bg-BG" dirty="0"/>
          </a:p>
        </p:txBody>
      </p:sp>
      <p:grpSp>
        <p:nvGrpSpPr>
          <p:cNvPr id="11" name="Group 10">
            <a:extLst>
              <a:ext uri="{FF2B5EF4-FFF2-40B4-BE49-F238E27FC236}">
                <a16:creationId xmlns:a16="http://schemas.microsoft.com/office/drawing/2014/main" id="{32A1CABF-2727-4E64-B9FC-F4945D1B3DFE}"/>
              </a:ext>
            </a:extLst>
          </p:cNvPr>
          <p:cNvGrpSpPr/>
          <p:nvPr/>
        </p:nvGrpSpPr>
        <p:grpSpPr>
          <a:xfrm>
            <a:off x="3695700" y="2068452"/>
            <a:ext cx="4800600" cy="3184530"/>
            <a:chOff x="3227294" y="2105457"/>
            <a:chExt cx="4849906" cy="3184530"/>
          </a:xfrm>
        </p:grpSpPr>
        <p:sp>
          <p:nvSpPr>
            <p:cNvPr id="2" name="Arrow: Chevron 1">
              <a:extLst>
                <a:ext uri="{FF2B5EF4-FFF2-40B4-BE49-F238E27FC236}">
                  <a16:creationId xmlns:a16="http://schemas.microsoft.com/office/drawing/2014/main"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a:t>
              </a:r>
            </a:p>
          </p:txBody>
        </p:sp>
        <p:sp>
          <p:nvSpPr>
            <p:cNvPr id="10" name="Arrow: Chevron 9">
              <a:extLst>
                <a:ext uri="{FF2B5EF4-FFF2-40B4-BE49-F238E27FC236}">
                  <a16:creationId xmlns:a16="http://schemas.microsoft.com/office/drawing/2014/main"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Single Responsibility</a:t>
              </a:r>
            </a:p>
          </p:txBody>
        </p:sp>
        <p:sp>
          <p:nvSpPr>
            <p:cNvPr id="13" name="Arrow: Chevron 12">
              <a:extLst>
                <a:ext uri="{FF2B5EF4-FFF2-40B4-BE49-F238E27FC236}">
                  <a16:creationId xmlns:a16="http://schemas.microsoft.com/office/drawing/2014/main"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a:t>
              </a:r>
            </a:p>
          </p:txBody>
        </p:sp>
        <p:sp>
          <p:nvSpPr>
            <p:cNvPr id="14" name="Arrow: Chevron 13">
              <a:extLst>
                <a:ext uri="{FF2B5EF4-FFF2-40B4-BE49-F238E27FC236}">
                  <a16:creationId xmlns:a16="http://schemas.microsoft.com/office/drawing/2014/main"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Open/Closed</a:t>
              </a:r>
            </a:p>
          </p:txBody>
        </p:sp>
        <p:sp>
          <p:nvSpPr>
            <p:cNvPr id="16" name="Arrow: Chevron 15">
              <a:extLst>
                <a:ext uri="{FF2B5EF4-FFF2-40B4-BE49-F238E27FC236}">
                  <a16:creationId xmlns:a16="http://schemas.microsoft.com/office/drawing/2014/main"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a:t>
              </a:r>
            </a:p>
          </p:txBody>
        </p:sp>
        <p:sp>
          <p:nvSpPr>
            <p:cNvPr id="17" name="Arrow: Chevron 16">
              <a:extLst>
                <a:ext uri="{FF2B5EF4-FFF2-40B4-BE49-F238E27FC236}">
                  <a16:creationId xmlns:a16="http://schemas.microsoft.com/office/drawing/2014/main"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Liskov substitution</a:t>
              </a:r>
            </a:p>
          </p:txBody>
        </p:sp>
        <p:sp>
          <p:nvSpPr>
            <p:cNvPr id="21" name="Arrow: Chevron 20">
              <a:extLst>
                <a:ext uri="{FF2B5EF4-FFF2-40B4-BE49-F238E27FC236}">
                  <a16:creationId xmlns:a16="http://schemas.microsoft.com/office/drawing/2014/main"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a:t>
              </a:r>
            </a:p>
          </p:txBody>
        </p:sp>
        <p:sp>
          <p:nvSpPr>
            <p:cNvPr id="22" name="Arrow: Chevron 21">
              <a:extLst>
                <a:ext uri="{FF2B5EF4-FFF2-40B4-BE49-F238E27FC236}">
                  <a16:creationId xmlns:a16="http://schemas.microsoft.com/office/drawing/2014/main"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Interface Segregation</a:t>
              </a:r>
            </a:p>
          </p:txBody>
        </p:sp>
        <p:sp>
          <p:nvSpPr>
            <p:cNvPr id="24" name="Arrow: Chevron 23">
              <a:extLst>
                <a:ext uri="{FF2B5EF4-FFF2-40B4-BE49-F238E27FC236}">
                  <a16:creationId xmlns:a16="http://schemas.microsoft.com/office/drawing/2014/main"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a:t>
              </a:r>
            </a:p>
          </p:txBody>
        </p:sp>
        <p:sp>
          <p:nvSpPr>
            <p:cNvPr id="25" name="Arrow: Chevron 24">
              <a:extLst>
                <a:ext uri="{FF2B5EF4-FFF2-40B4-BE49-F238E27FC236}">
                  <a16:creationId xmlns:a16="http://schemas.microsoft.com/office/drawing/2014/main" id="{0DD008D5-9227-4A6D-A96C-088CF32DA2CF}"/>
                </a:ext>
              </a:extLst>
            </p:cNvPr>
            <p:cNvSpPr/>
            <p:nvPr/>
          </p:nvSpPr>
          <p:spPr bwMode="auto">
            <a:xfrm>
              <a:off x="4087905" y="4783190"/>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Dependency Inversion</a:t>
              </a:r>
            </a:p>
          </p:txBody>
        </p:sp>
      </p:grpSp>
    </p:spTree>
    <p:extLst>
      <p:ext uri="{BB962C8B-B14F-4D97-AF65-F5344CB8AC3E}">
        <p14:creationId xmlns:p14="http://schemas.microsoft.com/office/powerpoint/2010/main" val="35140474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Open/Closed</a:t>
            </a:r>
            <a:endParaRPr lang="bg-BG" dirty="0"/>
          </a:p>
        </p:txBody>
      </p:sp>
      <p:grpSp>
        <p:nvGrpSpPr>
          <p:cNvPr id="2" name="Group 1">
            <a:extLst>
              <a:ext uri="{FF2B5EF4-FFF2-40B4-BE49-F238E27FC236}">
                <a16:creationId xmlns:a16="http://schemas.microsoft.com/office/drawing/2014/main" id="{C9FAC91C-06E4-480B-9890-AB145FBFD1BA}"/>
              </a:ext>
            </a:extLst>
          </p:cNvPr>
          <p:cNvGrpSpPr/>
          <p:nvPr/>
        </p:nvGrpSpPr>
        <p:grpSpPr>
          <a:xfrm>
            <a:off x="4374243" y="1485899"/>
            <a:ext cx="3579586" cy="2278744"/>
            <a:chOff x="4374243" y="1485899"/>
            <a:chExt cx="3579586" cy="2278744"/>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374243" y="1618342"/>
              <a:ext cx="2013857" cy="2013857"/>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75085" y="1485899"/>
              <a:ext cx="2278744" cy="2278744"/>
            </a:xfrm>
            <a:prstGeom prst="rect">
              <a:avLst/>
            </a:prstGeom>
          </p:spPr>
        </p:pic>
      </p:grpSp>
    </p:spTree>
    <p:extLst>
      <p:ext uri="{BB962C8B-B14F-4D97-AF65-F5344CB8AC3E}">
        <p14:creationId xmlns:p14="http://schemas.microsoft.com/office/powerpoint/2010/main" val="382790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noProof="1" smtClean="0"/>
              <a:t>Software entities like </a:t>
            </a:r>
            <a:r>
              <a:rPr lang="en-US" b="1" noProof="1" smtClean="0">
                <a:solidFill>
                  <a:schemeClr val="bg1"/>
                </a:solidFill>
              </a:rPr>
              <a:t>classes</a:t>
            </a:r>
            <a:r>
              <a:rPr lang="en-US" noProof="1" smtClean="0"/>
              <a:t>, </a:t>
            </a:r>
            <a:r>
              <a:rPr lang="en-US" b="1" noProof="1" smtClean="0">
                <a:solidFill>
                  <a:schemeClr val="bg1"/>
                </a:solidFill>
              </a:rPr>
              <a:t>modules</a:t>
            </a:r>
            <a:r>
              <a:rPr lang="en-US" noProof="1" smtClean="0"/>
              <a:t> and </a:t>
            </a:r>
            <a:r>
              <a:rPr lang="en-US" b="1" noProof="1" smtClean="0">
                <a:solidFill>
                  <a:schemeClr val="bg1"/>
                </a:solidFill>
              </a:rPr>
              <a:t>functions</a:t>
            </a:r>
            <a:r>
              <a:rPr lang="en-US" noProof="1" smtClean="0"/>
              <a:t> should be </a:t>
            </a:r>
            <a:r>
              <a:rPr lang="en-US" b="1" noProof="1" smtClean="0">
                <a:solidFill>
                  <a:schemeClr val="bg1"/>
                </a:solidFill>
              </a:rPr>
              <a:t>open</a:t>
            </a:r>
            <a:r>
              <a:rPr lang="en-US" noProof="1" smtClean="0">
                <a:solidFill>
                  <a:schemeClr val="tx2">
                    <a:lumMod val="75000"/>
                  </a:schemeClr>
                </a:solidFill>
              </a:rPr>
              <a:t> </a:t>
            </a:r>
            <a:r>
              <a:rPr lang="en-US" noProof="1" smtClean="0"/>
              <a:t>for</a:t>
            </a:r>
            <a:r>
              <a:rPr lang="en-US" b="1" noProof="1" smtClean="0">
                <a:solidFill>
                  <a:schemeClr val="bg1"/>
                </a:solidFill>
              </a:rPr>
              <a:t> extension</a:t>
            </a:r>
            <a:r>
              <a:rPr lang="en-US" noProof="1" smtClean="0"/>
              <a:t>, but </a:t>
            </a:r>
            <a:r>
              <a:rPr lang="en-US" b="1" noProof="1" smtClean="0">
                <a:solidFill>
                  <a:schemeClr val="bg1"/>
                </a:solidFill>
              </a:rPr>
              <a:t>closed</a:t>
            </a:r>
            <a:r>
              <a:rPr lang="en-US" noProof="1" smtClean="0">
                <a:solidFill>
                  <a:schemeClr val="tx2">
                    <a:lumMod val="75000"/>
                  </a:schemeClr>
                </a:solidFill>
              </a:rPr>
              <a:t> </a:t>
            </a:r>
            <a:r>
              <a:rPr lang="en-US" noProof="1" smtClean="0"/>
              <a:t>for</a:t>
            </a:r>
            <a:r>
              <a:rPr lang="en-US" noProof="1" smtClean="0">
                <a:solidFill>
                  <a:schemeClr val="tx2">
                    <a:lumMod val="75000"/>
                  </a:schemeClr>
                </a:solidFill>
              </a:rPr>
              <a:t> </a:t>
            </a:r>
            <a:r>
              <a:rPr lang="en-US" b="1" noProof="1" smtClean="0">
                <a:solidFill>
                  <a:schemeClr val="bg1"/>
                </a:solidFill>
              </a:rPr>
              <a:t>modifications</a:t>
            </a:r>
          </a:p>
          <a:p>
            <a:pPr>
              <a:buClr>
                <a:schemeClr val="tx1"/>
              </a:buClr>
            </a:pPr>
            <a:r>
              <a:rPr lang="en-US" b="1" dirty="0" smtClean="0">
                <a:solidFill>
                  <a:schemeClr val="bg1"/>
                </a:solidFill>
              </a:rPr>
              <a:t>Extensibility</a:t>
            </a:r>
            <a:r>
              <a:rPr lang="en-US" dirty="0" smtClean="0"/>
              <a:t> </a:t>
            </a:r>
          </a:p>
          <a:p>
            <a:pPr lvl="1">
              <a:buClr>
                <a:schemeClr val="tx1"/>
              </a:buClr>
            </a:pPr>
            <a:r>
              <a:rPr lang="en-US" dirty="0" smtClean="0"/>
              <a:t>Adding a new behavior </a:t>
            </a:r>
            <a:r>
              <a:rPr lang="en-US" b="1" dirty="0" smtClean="0">
                <a:solidFill>
                  <a:schemeClr val="bg1"/>
                </a:solidFill>
              </a:rPr>
              <a:t>doesn’t require </a:t>
            </a:r>
            <a:r>
              <a:rPr lang="en-US" dirty="0" smtClean="0"/>
              <a:t>changes</a:t>
            </a:r>
            <a:r>
              <a:rPr lang="en-US" dirty="0" smtClean="0">
                <a:solidFill>
                  <a:schemeClr val="tx2">
                    <a:lumMod val="75000"/>
                  </a:schemeClr>
                </a:solidFill>
              </a:rPr>
              <a:t> </a:t>
            </a:r>
            <a:br>
              <a:rPr lang="en-US" dirty="0" smtClean="0">
                <a:solidFill>
                  <a:schemeClr val="tx2">
                    <a:lumMod val="75000"/>
                  </a:schemeClr>
                </a:solidFill>
              </a:rPr>
            </a:br>
            <a:r>
              <a:rPr lang="en-US" dirty="0" smtClean="0"/>
              <a:t>over existing source code</a:t>
            </a:r>
          </a:p>
          <a:p>
            <a:pPr>
              <a:buClr>
                <a:schemeClr val="tx1"/>
              </a:buClr>
            </a:pPr>
            <a:r>
              <a:rPr lang="en-US" b="1" noProof="1" smtClean="0">
                <a:solidFill>
                  <a:schemeClr val="bg1"/>
                </a:solidFill>
              </a:rPr>
              <a:t>Reusability</a:t>
            </a:r>
            <a:r>
              <a:rPr lang="en-US" noProof="1" smtClean="0">
                <a:solidFill>
                  <a:schemeClr val="accent1">
                    <a:lumMod val="60000"/>
                    <a:lumOff val="40000"/>
                  </a:schemeClr>
                </a:solidFill>
              </a:rPr>
              <a:t> </a:t>
            </a:r>
            <a:r>
              <a:rPr lang="en-US" noProof="1" smtClean="0"/>
              <a:t> </a:t>
            </a:r>
          </a:p>
          <a:p>
            <a:pPr lvl="1">
              <a:buClr>
                <a:schemeClr val="tx1"/>
              </a:buClr>
            </a:pPr>
            <a:r>
              <a:rPr lang="en-US" noProof="1" smtClean="0"/>
              <a:t>subsystems are </a:t>
            </a:r>
            <a:r>
              <a:rPr lang="en-US" b="1" dirty="0" smtClean="0">
                <a:solidFill>
                  <a:schemeClr val="bg1"/>
                </a:solidFill>
              </a:rPr>
              <a:t>suitable for reusing </a:t>
            </a:r>
            <a:r>
              <a:rPr lang="en-US" dirty="0" smtClean="0"/>
              <a:t>in other </a:t>
            </a:r>
            <a:br>
              <a:rPr lang="en-US" dirty="0" smtClean="0"/>
            </a:br>
            <a:r>
              <a:rPr lang="en-US" dirty="0" smtClean="0"/>
              <a:t>projects – modularity</a:t>
            </a:r>
            <a:endParaRPr lang="en-US" noProof="1" smtClean="0"/>
          </a:p>
          <a:p>
            <a:endParaRPr lang="bg-BG" dirty="0"/>
          </a:p>
        </p:txBody>
      </p:sp>
      <p:sp>
        <p:nvSpPr>
          <p:cNvPr id="4" name="Title 3">
            <a:extLst>
              <a:ext uri="{FF2B5EF4-FFF2-40B4-BE49-F238E27FC236}">
                <a16:creationId xmlns:a16="http://schemas.microsoft.com/office/drawing/2014/main" id="{36E64AAB-ACEC-4F17-A6CA-A4451E19BE2F}"/>
              </a:ext>
            </a:extLst>
          </p:cNvPr>
          <p:cNvSpPr>
            <a:spLocks noGrp="1"/>
          </p:cNvSpPr>
          <p:nvPr>
            <p:ph type="title"/>
          </p:nvPr>
        </p:nvSpPr>
        <p:spPr/>
        <p:txBody>
          <a:bodyPr/>
          <a:lstStyle/>
          <a:p>
            <a:r>
              <a:rPr lang="en-US" smtClean="0"/>
              <a:t>What is the Open/Closed Principle?</a:t>
            </a:r>
            <a:endParaRPr lang="en-US" dirty="0"/>
          </a:p>
        </p:txBody>
      </p:sp>
    </p:spTree>
    <p:extLst>
      <p:ext uri="{BB962C8B-B14F-4D97-AF65-F5344CB8AC3E}">
        <p14:creationId xmlns:p14="http://schemas.microsoft.com/office/powerpoint/2010/main" val="3697648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Need to </a:t>
            </a:r>
            <a:r>
              <a:rPr lang="en-US" b="1" dirty="0">
                <a:solidFill>
                  <a:schemeClr val="bg1"/>
                </a:solidFill>
              </a:rPr>
              <a:t>retest</a:t>
            </a:r>
            <a:r>
              <a:rPr lang="en-US" dirty="0"/>
              <a:t> after changes </a:t>
            </a:r>
          </a:p>
          <a:p>
            <a:pPr lvl="1"/>
            <a:r>
              <a:rPr lang="en-US" dirty="0"/>
              <a:t>Old parts changed -&gt; possible bugs</a:t>
            </a:r>
          </a:p>
          <a:p>
            <a:pPr>
              <a:buClr>
                <a:schemeClr val="tx1"/>
              </a:buClr>
            </a:pPr>
            <a:r>
              <a:rPr lang="en-US" b="1" dirty="0">
                <a:solidFill>
                  <a:schemeClr val="bg1"/>
                </a:solidFill>
              </a:rPr>
              <a:t>Cascading changes </a:t>
            </a:r>
            <a:r>
              <a:rPr lang="en-US" dirty="0"/>
              <a:t>through modules </a:t>
            </a:r>
          </a:p>
          <a:p>
            <a:r>
              <a:rPr lang="en-US" dirty="0"/>
              <a:t>Logic depends on </a:t>
            </a:r>
            <a:r>
              <a:rPr lang="en-US" b="1" dirty="0">
                <a:solidFill>
                  <a:schemeClr val="bg1"/>
                </a:solidFill>
              </a:rPr>
              <a:t>conditional statements </a:t>
            </a:r>
            <a:r>
              <a:rPr lang="en-US" dirty="0"/>
              <a:t>(“</a:t>
            </a:r>
            <a:r>
              <a:rPr lang="en-US" b="1" dirty="0">
                <a:solidFill>
                  <a:schemeClr val="bg1"/>
                </a:solidFill>
              </a:rPr>
              <a:t>IS-A</a:t>
            </a:r>
            <a:r>
              <a:rPr lang="en-US" dirty="0"/>
              <a:t>” checking)</a:t>
            </a:r>
          </a:p>
          <a:p>
            <a:endParaRPr lang="en-US" dirty="0"/>
          </a:p>
          <a:p>
            <a:endParaRPr lang="bg-BG" dirty="0"/>
          </a:p>
        </p:txBody>
      </p:sp>
      <p:sp>
        <p:nvSpPr>
          <p:cNvPr id="4" name="Title 3">
            <a:extLst>
              <a:ext uri="{FF2B5EF4-FFF2-40B4-BE49-F238E27FC236}">
                <a16:creationId xmlns:a16="http://schemas.microsoft.com/office/drawing/2014/main" id="{E9A1DBFA-E305-408C-B99B-FCDBCFB2A5D7}"/>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1368A4CD-6550-4F4A-AC40-2187172C992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7206158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Parameters </a:t>
            </a:r>
          </a:p>
          <a:p>
            <a:pPr lvl="1"/>
            <a:r>
              <a:rPr lang="en-US" dirty="0"/>
              <a:t> Control behavior specifics via a </a:t>
            </a:r>
            <a:r>
              <a:rPr lang="en-US" b="1" dirty="0">
                <a:solidFill>
                  <a:schemeClr val="bg1"/>
                </a:solidFill>
              </a:rPr>
              <a:t>parameter </a:t>
            </a:r>
            <a:r>
              <a:rPr lang="en-US" dirty="0"/>
              <a:t>or a</a:t>
            </a:r>
            <a:r>
              <a:rPr lang="en-US" b="1" dirty="0">
                <a:solidFill>
                  <a:schemeClr val="bg1"/>
                </a:solidFill>
              </a:rPr>
              <a:t> </a:t>
            </a:r>
            <a:r>
              <a:rPr lang="en-US" b="1" dirty="0" smtClean="0">
                <a:solidFill>
                  <a:schemeClr val="bg1"/>
                </a:solidFill>
              </a:rPr>
              <a:t>delegate</a:t>
            </a:r>
            <a:endParaRPr lang="en-US" b="1" dirty="0">
              <a:solidFill>
                <a:schemeClr val="bg1"/>
              </a:solidFill>
            </a:endParaRPr>
          </a:p>
          <a:p>
            <a:r>
              <a:rPr lang="en-US" dirty="0"/>
              <a:t>Rely on abstraction, </a:t>
            </a:r>
            <a:r>
              <a:rPr lang="en-US" b="1" dirty="0">
                <a:solidFill>
                  <a:schemeClr val="bg1"/>
                </a:solidFill>
              </a:rPr>
              <a:t>not implementation</a:t>
            </a:r>
          </a:p>
          <a:p>
            <a:pPr lvl="1"/>
            <a:r>
              <a:rPr lang="en-US" dirty="0"/>
              <a:t>Inheritance / Template Method Pattern</a:t>
            </a:r>
          </a:p>
          <a:p>
            <a:r>
              <a:rPr lang="en-US" dirty="0"/>
              <a:t>Strategy Pattern</a:t>
            </a:r>
          </a:p>
          <a:p>
            <a:pPr lvl="1"/>
            <a:r>
              <a:rPr lang="en-US" dirty="0"/>
              <a:t>Plug in model (</a:t>
            </a:r>
            <a:r>
              <a:rPr lang="en-US" dirty="0" smtClean="0"/>
              <a:t>insert a </a:t>
            </a:r>
            <a:r>
              <a:rPr lang="en-US" dirty="0"/>
              <a:t>new implementation of the interface)</a:t>
            </a:r>
          </a:p>
          <a:p>
            <a:pPr lvl="1"/>
            <a:endParaRPr lang="en-US" dirty="0"/>
          </a:p>
          <a:p>
            <a:endParaRPr lang="bg-BG" dirty="0"/>
          </a:p>
        </p:txBody>
      </p:sp>
      <p:sp>
        <p:nvSpPr>
          <p:cNvPr id="4" name="Title 3">
            <a:extLst>
              <a:ext uri="{FF2B5EF4-FFF2-40B4-BE49-F238E27FC236}">
                <a16:creationId xmlns:a16="http://schemas.microsoft.com/office/drawing/2014/main" id="{EA1C966C-6CB4-4885-B458-9809D245A45A}"/>
              </a:ext>
            </a:extLst>
          </p:cNvPr>
          <p:cNvSpPr>
            <a:spLocks noGrp="1"/>
          </p:cNvSpPr>
          <p:nvPr>
            <p:ph type="title"/>
          </p:nvPr>
        </p:nvSpPr>
        <p:spPr/>
        <p:txBody>
          <a:bodyPr/>
          <a:lstStyle/>
          <a:p>
            <a:r>
              <a:rPr lang="en-US" dirty="0"/>
              <a:t>OCP - Approaches</a:t>
            </a:r>
          </a:p>
        </p:txBody>
      </p:sp>
    </p:spTree>
    <p:extLst>
      <p:ext uri="{BB962C8B-B14F-4D97-AF65-F5344CB8AC3E}">
        <p14:creationId xmlns:p14="http://schemas.microsoft.com/office/powerpoint/2010/main" val="6281237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By experience – know the problem domain and if a </a:t>
            </a:r>
            <a:r>
              <a:rPr lang="en-US" b="1" dirty="0">
                <a:solidFill>
                  <a:schemeClr val="bg1"/>
                </a:solidFill>
              </a:rPr>
              <a:t>change</a:t>
            </a:r>
            <a:r>
              <a:rPr lang="en-US" dirty="0"/>
              <a:t> is </a:t>
            </a:r>
            <a:br>
              <a:rPr lang="en-US" dirty="0"/>
            </a:br>
            <a:r>
              <a:rPr lang="en-US" dirty="0"/>
              <a:t>very</a:t>
            </a:r>
            <a:r>
              <a:rPr lang="en-US" b="1" dirty="0">
                <a:solidFill>
                  <a:schemeClr val="bg1"/>
                </a:solidFill>
              </a:rPr>
              <a:t> likely </a:t>
            </a:r>
            <a:r>
              <a:rPr lang="en-US" dirty="0"/>
              <a:t>to </a:t>
            </a:r>
            <a:r>
              <a:rPr lang="en-US" b="1" dirty="0">
                <a:solidFill>
                  <a:schemeClr val="bg1"/>
                </a:solidFill>
              </a:rPr>
              <a:t>recur</a:t>
            </a:r>
          </a:p>
          <a:p>
            <a:r>
              <a:rPr lang="en-US" dirty="0"/>
              <a:t>New domain problem – implement the </a:t>
            </a:r>
            <a:r>
              <a:rPr lang="en-US" b="1" dirty="0">
                <a:solidFill>
                  <a:schemeClr val="bg1"/>
                </a:solidFill>
              </a:rPr>
              <a:t>most simple </a:t>
            </a:r>
            <a:r>
              <a:rPr lang="en-US" dirty="0"/>
              <a:t>way</a:t>
            </a:r>
          </a:p>
          <a:p>
            <a:pPr lvl="1"/>
            <a:r>
              <a:rPr lang="en-US" dirty="0"/>
              <a:t>Changes </a:t>
            </a:r>
            <a:r>
              <a:rPr lang="en-US" dirty="0">
                <a:solidFill>
                  <a:schemeClr val="tx2">
                    <a:lumMod val="75000"/>
                  </a:schemeClr>
                </a:solidFill>
              </a:rPr>
              <a:t>once</a:t>
            </a:r>
            <a:r>
              <a:rPr lang="en-US" dirty="0"/>
              <a:t> – </a:t>
            </a:r>
            <a:r>
              <a:rPr lang="en-US" b="1" dirty="0">
                <a:solidFill>
                  <a:schemeClr val="bg1"/>
                </a:solidFill>
              </a:rPr>
              <a:t>modify</a:t>
            </a:r>
            <a:r>
              <a:rPr lang="en-US" dirty="0"/>
              <a:t>, </a:t>
            </a:r>
            <a:r>
              <a:rPr lang="en-US" dirty="0">
                <a:solidFill>
                  <a:schemeClr val="tx2">
                    <a:lumMod val="75000"/>
                  </a:schemeClr>
                </a:solidFill>
              </a:rPr>
              <a:t>second</a:t>
            </a:r>
            <a:r>
              <a:rPr lang="en-US" dirty="0"/>
              <a:t> time – </a:t>
            </a:r>
            <a:r>
              <a:rPr lang="en-US" b="1" dirty="0">
                <a:solidFill>
                  <a:schemeClr val="bg1"/>
                </a:solidFill>
              </a:rPr>
              <a:t>refactor</a:t>
            </a:r>
          </a:p>
          <a:p>
            <a:r>
              <a:rPr lang="en-US" dirty="0"/>
              <a:t>TANSTAAFL – There Ain’t No Such Thing As A Free Lunch</a:t>
            </a:r>
          </a:p>
          <a:p>
            <a:pPr lvl="1"/>
            <a:r>
              <a:rPr lang="en-US" dirty="0"/>
              <a:t>OCP adds</a:t>
            </a:r>
            <a:r>
              <a:rPr lang="en-US" dirty="0">
                <a:solidFill>
                  <a:schemeClr val="tx2">
                    <a:lumMod val="75000"/>
                  </a:schemeClr>
                </a:solidFill>
              </a:rPr>
              <a:t> </a:t>
            </a:r>
            <a:r>
              <a:rPr lang="en-US" b="1" dirty="0">
                <a:solidFill>
                  <a:schemeClr val="bg1"/>
                </a:solidFill>
              </a:rPr>
              <a:t>complexity</a:t>
            </a:r>
            <a:r>
              <a:rPr lang="en-US" dirty="0">
                <a:solidFill>
                  <a:schemeClr val="tx2">
                    <a:lumMod val="75000"/>
                  </a:schemeClr>
                </a:solidFill>
              </a:rPr>
              <a:t> </a:t>
            </a:r>
            <a:r>
              <a:rPr lang="en-US" dirty="0"/>
              <a:t>to design</a:t>
            </a:r>
          </a:p>
          <a:p>
            <a:pPr lvl="1"/>
            <a:r>
              <a:rPr lang="en-US" dirty="0"/>
              <a:t>No design can be </a:t>
            </a:r>
            <a:r>
              <a:rPr lang="en-US" b="1" dirty="0">
                <a:solidFill>
                  <a:schemeClr val="bg1"/>
                </a:solidFill>
              </a:rPr>
              <a:t>closed against all changes </a:t>
            </a:r>
            <a:r>
              <a:rPr lang="en-US" dirty="0"/>
              <a:t>- know which ones</a:t>
            </a:r>
            <a:br>
              <a:rPr lang="en-US" dirty="0"/>
            </a:br>
            <a:r>
              <a:rPr lang="en-US" dirty="0"/>
              <a:t>to guard</a:t>
            </a:r>
          </a:p>
          <a:p>
            <a:endParaRPr lang="bg-BG" dirty="0"/>
          </a:p>
        </p:txBody>
      </p:sp>
      <p:sp>
        <p:nvSpPr>
          <p:cNvPr id="4" name="Title 3">
            <a:extLst>
              <a:ext uri="{FF2B5EF4-FFF2-40B4-BE49-F238E27FC236}">
                <a16:creationId xmlns:a16="http://schemas.microsoft.com/office/drawing/2014/main" id="{D9B36D91-128A-42B1-85AD-7C805D88DB7D}"/>
              </a:ext>
            </a:extLst>
          </p:cNvPr>
          <p:cNvSpPr>
            <a:spLocks noGrp="1"/>
          </p:cNvSpPr>
          <p:nvPr>
            <p:ph type="title"/>
          </p:nvPr>
        </p:nvSpPr>
        <p:spPr/>
        <p:txBody>
          <a:bodyPr/>
          <a:lstStyle/>
          <a:p>
            <a:r>
              <a:rPr lang="en-US" dirty="0"/>
              <a:t>OCP - When to Apply</a:t>
            </a:r>
          </a:p>
        </p:txBody>
      </p:sp>
      <p:sp>
        <p:nvSpPr>
          <p:cNvPr id="2" name="Slide Number Placeholder 1">
            <a:extLst>
              <a:ext uri="{FF2B5EF4-FFF2-40B4-BE49-F238E27FC236}">
                <a16:creationId xmlns:a16="http://schemas.microsoft.com/office/drawing/2014/main" id="{5F9CF03C-AB08-4863-8903-A05ECF36E07B}"/>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5444989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693E5-7758-4498-BE22-E86E493AE3A6}"/>
              </a:ext>
            </a:extLst>
          </p:cNvPr>
          <p:cNvSpPr>
            <a:spLocks noGrp="1"/>
          </p:cNvSpPr>
          <p:nvPr>
            <p:ph type="title"/>
          </p:nvPr>
        </p:nvSpPr>
        <p:spPr/>
        <p:txBody>
          <a:bodyPr/>
          <a:lstStyle/>
          <a:p>
            <a:r>
              <a:rPr lang="en-US" dirty="0"/>
              <a:t>Template Method Pattern</a:t>
            </a:r>
          </a:p>
        </p:txBody>
      </p:sp>
      <p:sp>
        <p:nvSpPr>
          <p:cNvPr id="2" name="Slide Number Placeholder 1">
            <a:extLst>
              <a:ext uri="{FF2B5EF4-FFF2-40B4-BE49-F238E27FC236}">
                <a16:creationId xmlns:a16="http://schemas.microsoft.com/office/drawing/2014/main" id="{1C76E0DB-D0AD-4B4A-8F0E-E3681EA59C28}"/>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15</a:t>
            </a:fld>
            <a:endParaRPr lang="en-US" dirty="0"/>
          </a:p>
        </p:txBody>
      </p:sp>
      <p:sp>
        <p:nvSpPr>
          <p:cNvPr id="11" name="Text Box 16">
            <a:extLst>
              <a:ext uri="{FF2B5EF4-FFF2-40B4-BE49-F238E27FC236}">
                <a16:creationId xmlns:a16="http://schemas.microsoft.com/office/drawing/2014/main" id="{46C69509-EC4F-4F8A-B1C0-4B5E55CE987A}"/>
              </a:ext>
            </a:extLst>
          </p:cNvPr>
          <p:cNvSpPr txBox="1">
            <a:spLocks noChangeArrowheads="1"/>
          </p:cNvSpPr>
          <p:nvPr/>
        </p:nvSpPr>
        <p:spPr bwMode="auto">
          <a:xfrm>
            <a:off x="4341864" y="1682477"/>
            <a:ext cx="3247326" cy="2356408"/>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AbstractClass</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templateMethod() </a:t>
            </a: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a:p>
            <a:pPr>
              <a:lnSpc>
                <a:spcPct val="95000"/>
              </a:lnSpc>
              <a:defRPr/>
            </a:pPr>
            <a:r>
              <a:rPr lang="en-US" sz="2400" b="1" noProof="1">
                <a:latin typeface="Consolas" pitchFamily="49" charset="0"/>
              </a:rPr>
              <a:t> . . . </a:t>
            </a:r>
          </a:p>
        </p:txBody>
      </p:sp>
      <p:sp>
        <p:nvSpPr>
          <p:cNvPr id="16" name="Text Box 16">
            <a:extLst>
              <a:ext uri="{FF2B5EF4-FFF2-40B4-BE49-F238E27FC236}">
                <a16:creationId xmlns:a16="http://schemas.microsoft.com/office/drawing/2014/main" id="{CDBB398E-5930-44AF-91CC-E96EDAAC3516}"/>
              </a:ext>
            </a:extLst>
          </p:cNvPr>
          <p:cNvSpPr txBox="1">
            <a:spLocks noChangeArrowheads="1"/>
          </p:cNvSpPr>
          <p:nvPr/>
        </p:nvSpPr>
        <p:spPr bwMode="auto">
          <a:xfrm>
            <a:off x="1447800" y="4577024"/>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ConcreteClassOne</a:t>
            </a:r>
          </a:p>
          <a:p>
            <a:pPr algn="ct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8" name="Up Arrow 72">
            <a:extLst>
              <a:ext uri="{FF2B5EF4-FFF2-40B4-BE49-F238E27FC236}">
                <a16:creationId xmlns:a16="http://schemas.microsoft.com/office/drawing/2014/main" id="{7BAA1D8D-965D-4847-A6EF-59D3127F66BB}"/>
              </a:ext>
            </a:extLst>
          </p:cNvPr>
          <p:cNvSpPr/>
          <p:nvPr/>
        </p:nvSpPr>
        <p:spPr>
          <a:xfrm rot="13446015">
            <a:off x="3390452" y="411663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19" name="Up Arrow 72">
            <a:extLst>
              <a:ext uri="{FF2B5EF4-FFF2-40B4-BE49-F238E27FC236}">
                <a16:creationId xmlns:a16="http://schemas.microsoft.com/office/drawing/2014/main" id="{75905583-C572-4B0B-940E-0E768351AC03}"/>
              </a:ext>
            </a:extLst>
          </p:cNvPr>
          <p:cNvSpPr/>
          <p:nvPr/>
        </p:nvSpPr>
        <p:spPr>
          <a:xfrm rot="7898592">
            <a:off x="8172090" y="4116520"/>
            <a:ext cx="367806" cy="356441"/>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bg-BG" sz="2800" b="1">
              <a:solidFill>
                <a:srgbClr val="FFFFFF"/>
              </a:solidFill>
              <a:effectLst>
                <a:outerShdw blurRad="38100" dist="38100" dir="2700000" algn="tl">
                  <a:srgbClr val="000000">
                    <a:alpha val="43137"/>
                  </a:srgbClr>
                </a:outerShdw>
              </a:effectLst>
            </a:endParaRPr>
          </a:p>
        </p:txBody>
      </p:sp>
      <p:sp>
        <p:nvSpPr>
          <p:cNvPr id="20" name="Text Box 16">
            <a:extLst>
              <a:ext uri="{FF2B5EF4-FFF2-40B4-BE49-F238E27FC236}">
                <a16:creationId xmlns:a16="http://schemas.microsoft.com/office/drawing/2014/main" id="{440209D7-A326-45DE-9E76-C04406EC8604}"/>
              </a:ext>
            </a:extLst>
          </p:cNvPr>
          <p:cNvSpPr txBox="1">
            <a:spLocks noChangeArrowheads="1"/>
          </p:cNvSpPr>
          <p:nvPr/>
        </p:nvSpPr>
        <p:spPr bwMode="auto">
          <a:xfrm>
            <a:off x="6689946" y="4550707"/>
            <a:ext cx="4054256" cy="1595177"/>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2400" b="1" noProof="1">
                <a:latin typeface="Consolas" pitchFamily="49" charset="0"/>
              </a:rPr>
              <a:t>ConcreteClassTwo</a:t>
            </a:r>
          </a:p>
          <a:p>
            <a:pPr>
              <a:lnSpc>
                <a:spcPct val="95000"/>
              </a:lnSpc>
              <a:defRPr/>
            </a:pPr>
            <a:endParaRPr lang="en-US" sz="2400" b="1" noProof="1">
              <a:latin typeface="Consolas" pitchFamily="49" charset="0"/>
            </a:endParaRPr>
          </a:p>
          <a:p>
            <a:pPr>
              <a:lnSpc>
                <a:spcPct val="95000"/>
              </a:lnSpc>
              <a:defRPr/>
            </a:pPr>
            <a:r>
              <a:rPr lang="en-US" sz="2400" b="1" noProof="1">
                <a:latin typeface="Consolas" pitchFamily="49" charset="0"/>
              </a:rPr>
              <a:t>+ stepOne() </a:t>
            </a:r>
          </a:p>
          <a:p>
            <a:pPr>
              <a:lnSpc>
                <a:spcPct val="95000"/>
              </a:lnSpc>
              <a:defRPr/>
            </a:pPr>
            <a:r>
              <a:rPr lang="en-US" sz="2400" b="1" noProof="1">
                <a:latin typeface="Consolas" pitchFamily="49" charset="0"/>
              </a:rPr>
              <a:t>+ stepTwo()</a:t>
            </a:r>
          </a:p>
        </p:txBody>
      </p:sp>
      <p:sp>
        <p:nvSpPr>
          <p:cNvPr id="10" name="AutoShape 6"/>
          <p:cNvSpPr>
            <a:spLocks noChangeArrowheads="1"/>
          </p:cNvSpPr>
          <p:nvPr/>
        </p:nvSpPr>
        <p:spPr bwMode="auto">
          <a:xfrm>
            <a:off x="1239646" y="2374643"/>
            <a:ext cx="2590800" cy="511931"/>
          </a:xfrm>
          <a:prstGeom prst="wedgeRoundRectCallout">
            <a:avLst>
              <a:gd name="adj1" fmla="val 65616"/>
              <a:gd name="adj2" fmla="val 2164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Varying behavior</a:t>
            </a:r>
            <a:endParaRPr lang="bg-BG" sz="2400" b="1" dirty="0">
              <a:solidFill>
                <a:schemeClr val="bg2"/>
              </a:solidFill>
            </a:endParaRPr>
          </a:p>
        </p:txBody>
      </p:sp>
      <p:sp>
        <p:nvSpPr>
          <p:cNvPr id="12" name="AutoShape 6"/>
          <p:cNvSpPr>
            <a:spLocks noChangeArrowheads="1"/>
          </p:cNvSpPr>
          <p:nvPr/>
        </p:nvSpPr>
        <p:spPr bwMode="auto">
          <a:xfrm>
            <a:off x="7927175" y="6252965"/>
            <a:ext cx="2317657" cy="543320"/>
          </a:xfrm>
          <a:prstGeom prst="wedgeRoundRectCallout">
            <a:avLst>
              <a:gd name="adj1" fmla="val -58352"/>
              <a:gd name="adj2" fmla="val -5704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Implementation </a:t>
            </a:r>
            <a:endParaRPr lang="bg-BG" sz="2400" b="1" dirty="0">
              <a:solidFill>
                <a:schemeClr val="bg2"/>
              </a:solidFill>
            </a:endParaRPr>
          </a:p>
        </p:txBody>
      </p:sp>
    </p:spTree>
    <p:extLst>
      <p:ext uri="{BB962C8B-B14F-4D97-AF65-F5344CB8AC3E}">
        <p14:creationId xmlns:p14="http://schemas.microsoft.com/office/powerpoint/2010/main" val="41505195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(2)</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16</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1681578" y="1295400"/>
            <a:ext cx="8828843"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dirty="0">
                <a:latin typeface="Consolas" panose="020B0609020204030204" pitchFamily="49" charset="0"/>
              </a:rPr>
              <a:t>public </a:t>
            </a:r>
            <a:r>
              <a:rPr lang="en-US" sz="2800" b="1" dirty="0">
                <a:solidFill>
                  <a:schemeClr val="bg1"/>
                </a:solidFill>
                <a:latin typeface="Consolas" panose="020B0609020204030204" pitchFamily="49" charset="0"/>
              </a:rPr>
              <a:t>abstract</a:t>
            </a:r>
            <a:r>
              <a:rPr lang="en-US" sz="2800" b="1" dirty="0">
                <a:latin typeface="Consolas" panose="020B0609020204030204" pitchFamily="49" charset="0"/>
              </a:rPr>
              <a:t> class </a:t>
            </a:r>
            <a:r>
              <a:rPr lang="en-US" sz="2800" b="1" noProof="1">
                <a:latin typeface="Consolas" panose="020B0609020204030204" pitchFamily="49" charset="0"/>
              </a:rPr>
              <a:t>CrossCompiler </a:t>
            </a:r>
          </a:p>
          <a:p>
            <a:r>
              <a:rPr lang="en-US" sz="2800" b="1" noProof="1">
                <a:latin typeface="Consolas" panose="020B0609020204030204" pitchFamily="49" charset="0"/>
              </a:rPr>
              <a:t>{</a:t>
            </a:r>
          </a:p>
          <a:p>
            <a:r>
              <a:rPr lang="en-US" sz="2800" b="1" noProof="1">
                <a:latin typeface="Consolas" panose="020B0609020204030204" pitchFamily="49" charset="0"/>
              </a:rPr>
              <a:t>  public void CrossCompile() </a:t>
            </a:r>
          </a:p>
          <a:p>
            <a:r>
              <a:rPr lang="en-US" sz="2800" b="1" noProof="1">
                <a:latin typeface="Consolas" panose="020B0609020204030204" pitchFamily="49" charset="0"/>
              </a:rPr>
              <a:t>  {</a:t>
            </a:r>
          </a:p>
          <a:p>
            <a:r>
              <a:rPr lang="en-US" sz="2800" b="1" noProof="1">
                <a:latin typeface="Consolas" panose="020B0609020204030204" pitchFamily="49" charset="0"/>
              </a:rPr>
              <a:t>    this.CollectSource();</a:t>
            </a:r>
          </a:p>
          <a:p>
            <a:r>
              <a:rPr lang="en-US" sz="2800" b="1" noProof="1">
                <a:latin typeface="Consolas" panose="020B0609020204030204" pitchFamily="49" charset="0"/>
              </a:rPr>
              <a:t>    this.CompileToTarget();</a:t>
            </a:r>
          </a:p>
          <a:p>
            <a:r>
              <a:rPr lang="en-US" sz="2800" b="1" noProof="1">
                <a:latin typeface="Consolas" panose="020B0609020204030204" pitchFamily="49" charset="0"/>
              </a:rPr>
              <a:t>  }</a:t>
            </a:r>
            <a:endParaRPr lang="bg-BG" sz="2800" b="1" noProof="1">
              <a:latin typeface="Consolas" panose="020B0609020204030204" pitchFamily="49" charset="0"/>
            </a:endParaRPr>
          </a:p>
          <a:p>
            <a:r>
              <a:rPr lang="bg-BG" sz="2800" b="1" noProof="1">
                <a:latin typeface="Consolas" panose="020B0609020204030204" pitchFamily="49" charset="0"/>
              </a:rPr>
              <a:t>	</a:t>
            </a:r>
          </a:p>
          <a:p>
            <a:r>
              <a:rPr lang="bg-BG" sz="2800" b="1" noProof="1">
                <a:latin typeface="Consolas" panose="020B0609020204030204" pitchFamily="49" charset="0"/>
              </a:rPr>
              <a:t>  </a:t>
            </a:r>
            <a:r>
              <a:rPr lang="en-US" sz="2800" b="1" noProof="1">
                <a:latin typeface="Consolas" panose="020B0609020204030204" pitchFamily="49" charset="0"/>
              </a:rPr>
              <a:t>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CollectSource();</a:t>
            </a:r>
          </a:p>
          <a:p>
            <a:r>
              <a:rPr lang="en-US" sz="2800" b="1" noProof="1">
                <a:latin typeface="Consolas" panose="020B0609020204030204" pitchFamily="49" charset="0"/>
              </a:rPr>
              <a:t>  protected </a:t>
            </a:r>
            <a:r>
              <a:rPr lang="en-US" sz="2800" b="1" noProof="1">
                <a:solidFill>
                  <a:schemeClr val="bg1"/>
                </a:solidFill>
                <a:latin typeface="Consolas" panose="020B0609020204030204" pitchFamily="49" charset="0"/>
              </a:rPr>
              <a:t>abstract</a:t>
            </a:r>
            <a:r>
              <a:rPr lang="en-US" sz="2800" b="1" noProof="1">
                <a:latin typeface="Consolas" panose="020B0609020204030204" pitchFamily="49" charset="0"/>
              </a:rPr>
              <a:t> void CompileToTarget();</a:t>
            </a:r>
          </a:p>
          <a:p>
            <a:r>
              <a:rPr lang="en-US" sz="2800" b="1" dirty="0">
                <a:latin typeface="Consolas" panose="020B0609020204030204" pitchFamily="49" charset="0"/>
              </a:rPr>
              <a:t>}</a:t>
            </a:r>
          </a:p>
        </p:txBody>
      </p:sp>
      <p:sp>
        <p:nvSpPr>
          <p:cNvPr id="6" name="AutoShape 6"/>
          <p:cNvSpPr>
            <a:spLocks noChangeArrowheads="1"/>
          </p:cNvSpPr>
          <p:nvPr/>
        </p:nvSpPr>
        <p:spPr bwMode="auto">
          <a:xfrm>
            <a:off x="7628394" y="2308194"/>
            <a:ext cx="2590800" cy="511621"/>
          </a:xfrm>
          <a:prstGeom prst="wedgeRoundRectCallout">
            <a:avLst>
              <a:gd name="adj1" fmla="val -60563"/>
              <a:gd name="adj2" fmla="val -2705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2"/>
                </a:solidFill>
              </a:rPr>
              <a:t>Template method</a:t>
            </a:r>
            <a:endParaRPr lang="bg-BG" sz="2400" b="1" dirty="0">
              <a:solidFill>
                <a:schemeClr val="bg2"/>
              </a:solidFill>
            </a:endParaRPr>
          </a:p>
        </p:txBody>
      </p:sp>
    </p:spTree>
    <p:extLst>
      <p:ext uri="{BB962C8B-B14F-4D97-AF65-F5344CB8AC3E}">
        <p14:creationId xmlns:p14="http://schemas.microsoft.com/office/powerpoint/2010/main" val="14161528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B3C179-6370-49F9-BBA8-40C940499131}"/>
              </a:ext>
            </a:extLst>
          </p:cNvPr>
          <p:cNvSpPr>
            <a:spLocks noGrp="1"/>
          </p:cNvSpPr>
          <p:nvPr>
            <p:ph type="title"/>
          </p:nvPr>
        </p:nvSpPr>
        <p:spPr/>
        <p:txBody>
          <a:bodyPr/>
          <a:lstStyle/>
          <a:p>
            <a:r>
              <a:rPr lang="en-US" dirty="0"/>
              <a:t>Template Method Pattern (3)</a:t>
            </a:r>
          </a:p>
        </p:txBody>
      </p:sp>
      <p:sp>
        <p:nvSpPr>
          <p:cNvPr id="2" name="Slide Number Placeholder 1">
            <a:extLst>
              <a:ext uri="{FF2B5EF4-FFF2-40B4-BE49-F238E27FC236}">
                <a16:creationId xmlns:a16="http://schemas.microsoft.com/office/drawing/2014/main" id="{B8B661EB-E2B2-46EE-8ED7-BF3D6CD62DF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17</a:t>
            </a:fld>
            <a:endParaRPr lang="en-US" dirty="0"/>
          </a:p>
        </p:txBody>
      </p:sp>
      <p:sp>
        <p:nvSpPr>
          <p:cNvPr id="14" name="Rectangle 13">
            <a:extLst>
              <a:ext uri="{FF2B5EF4-FFF2-40B4-BE49-F238E27FC236}">
                <a16:creationId xmlns:a16="http://schemas.microsoft.com/office/drawing/2014/main" id="{AD1FF434-57C8-4197-BD51-E911190890AD}"/>
              </a:ext>
            </a:extLst>
          </p:cNvPr>
          <p:cNvSpPr>
            <a:spLocks noChangeArrowheads="1"/>
          </p:cNvSpPr>
          <p:nvPr/>
        </p:nvSpPr>
        <p:spPr bwMode="auto">
          <a:xfrm>
            <a:off x="2205901" y="1432242"/>
            <a:ext cx="7780197" cy="23083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altLang="en-US" sz="2400" b="1" dirty="0">
                <a:latin typeface="Consolas" panose="020B0609020204030204" pitchFamily="49" charset="0"/>
              </a:rPr>
              <a:t>public class </a:t>
            </a:r>
            <a:r>
              <a:rPr lang="en-US" altLang="en-US" sz="2400" b="1" noProof="1">
                <a:solidFill>
                  <a:schemeClr val="bg1"/>
                </a:solidFill>
                <a:latin typeface="Consolas" panose="020B0609020204030204" pitchFamily="49" charset="0"/>
              </a:rPr>
              <a:t>IPhoneCompiler</a:t>
            </a:r>
            <a:r>
              <a:rPr lang="en-US" altLang="en-US" sz="2400" b="1" noProof="1">
                <a:latin typeface="Consolas" panose="020B0609020204030204" pitchFamily="49" charset="0"/>
              </a:rPr>
              <a:t> : </a:t>
            </a:r>
            <a:r>
              <a:rPr lang="en-US" altLang="en-US" sz="2400" b="1" noProof="1">
                <a:solidFill>
                  <a:schemeClr val="bg1"/>
                </a:solidFill>
                <a:latin typeface="Consolas" panose="020B0609020204030204" pitchFamily="49" charset="0"/>
              </a:rPr>
              <a:t>CrossCompiler</a:t>
            </a:r>
            <a:r>
              <a:rPr lang="en-US" altLang="en-US" sz="2400" b="1" noProof="1">
                <a:latin typeface="Consolas" panose="020B0609020204030204" pitchFamily="49" charset="0"/>
              </a:rPr>
              <a:t> </a:t>
            </a:r>
          </a:p>
          <a:p>
            <a:r>
              <a:rPr lang="en-US" altLang="en-US" sz="2400" b="1" noProof="1">
                <a:latin typeface="Consolas" panose="020B0609020204030204" pitchFamily="49" charset="0"/>
              </a:rPr>
              <a:t>{  </a:t>
            </a:r>
          </a:p>
          <a:p>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CollectSource() </a:t>
            </a:r>
            <a:br>
              <a:rPr lang="en-US" altLang="en-US" sz="2400" b="1" noProof="1">
                <a:latin typeface="Consolas" panose="020B0609020204030204" pitchFamily="49" charset="0"/>
              </a:rPr>
            </a:br>
            <a:r>
              <a:rPr lang="en-US" altLang="en-US" sz="2400" b="1" noProof="1">
                <a:latin typeface="Consolas" panose="020B0609020204030204" pitchFamily="49" charset="0"/>
              </a:rPr>
              <a:t>  protected </a:t>
            </a:r>
            <a:r>
              <a:rPr lang="en-US" altLang="en-US" sz="2400" b="1" noProof="1">
                <a:solidFill>
                  <a:schemeClr val="bg1"/>
                </a:solidFill>
                <a:latin typeface="Consolas" panose="020B0609020204030204" pitchFamily="49" charset="0"/>
              </a:rPr>
              <a:t>override</a:t>
            </a:r>
            <a:r>
              <a:rPr lang="en-US" altLang="en-US" sz="2400" b="1" noProof="1">
                <a:latin typeface="Consolas" panose="020B0609020204030204" pitchFamily="49" charset="0"/>
              </a:rPr>
              <a:t> void CompileToTarget() </a:t>
            </a:r>
          </a:p>
          <a:p>
            <a:r>
              <a:rPr lang="en-US" altLang="en-US" sz="2400" b="1" noProof="1">
                <a:latin typeface="Consolas" panose="020B0609020204030204" pitchFamily="49" charset="0"/>
              </a:rPr>
              <a:t>  { </a:t>
            </a:r>
            <a:r>
              <a:rPr lang="en-US" altLang="en-US" sz="2400" b="1" i="1" noProof="1">
                <a:solidFill>
                  <a:schemeClr val="accent2"/>
                </a:solidFill>
                <a:latin typeface="Consolas" panose="020B0609020204030204" pitchFamily="49" charset="0"/>
              </a:rPr>
              <a:t>//iphone specific compilation</a:t>
            </a:r>
            <a:r>
              <a:rPr lang="en-US" altLang="en-US" sz="2400" b="1" i="1" noProof="1">
                <a:latin typeface="Consolas" panose="020B0609020204030204" pitchFamily="49" charset="0"/>
              </a:rPr>
              <a:t> </a:t>
            </a:r>
            <a:r>
              <a:rPr lang="en-US" altLang="en-US" sz="2400" b="1" noProof="1">
                <a:latin typeface="Consolas" panose="020B0609020204030204" pitchFamily="49" charset="0"/>
              </a:rPr>
              <a:t>}</a:t>
            </a:r>
          </a:p>
          <a:p>
            <a:r>
              <a:rPr lang="en-US" altLang="en-US" sz="2400" b="1" noProof="1">
                <a:latin typeface="Consolas" panose="020B0609020204030204" pitchFamily="49" charset="0"/>
              </a:rPr>
              <a:t>}</a:t>
            </a:r>
            <a:endParaRPr lang="en-US" sz="2400" b="1" noProof="1">
              <a:latin typeface="Consolas" panose="020B0609020204030204" pitchFamily="49" charset="0"/>
            </a:endParaRPr>
          </a:p>
        </p:txBody>
      </p:sp>
      <p:sp>
        <p:nvSpPr>
          <p:cNvPr id="5" name="Rectangle 4">
            <a:extLst>
              <a:ext uri="{FF2B5EF4-FFF2-40B4-BE49-F238E27FC236}">
                <a16:creationId xmlns:a16="http://schemas.microsoft.com/office/drawing/2014/main" id="{6041AB17-3139-4DE6-A09A-04F4A7595216}"/>
              </a:ext>
            </a:extLst>
          </p:cNvPr>
          <p:cNvSpPr>
            <a:spLocks noChangeArrowheads="1"/>
          </p:cNvSpPr>
          <p:nvPr/>
        </p:nvSpPr>
        <p:spPr bwMode="auto">
          <a:xfrm>
            <a:off x="2205901" y="4053790"/>
            <a:ext cx="7780197" cy="20867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public class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AndroidCompiler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CrossCompiler</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CollectSource()</a:t>
            </a:r>
          </a:p>
          <a:p>
            <a:pPr eaLnBrk="0" fontAlgn="base" hangingPunct="0">
              <a:lnSpc>
                <a:spcPct val="90000"/>
              </a:lnSpc>
              <a:spcBef>
                <a:spcPct val="0"/>
              </a:spcBef>
              <a:spcAft>
                <a:spcPct val="0"/>
              </a:spcAft>
            </a:pP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protected </a:t>
            </a:r>
            <a:r>
              <a:rPr lang="en-US" altLang="en-US" sz="2400" b="1" noProof="1">
                <a:solidFill>
                  <a:schemeClr val="bg1"/>
                </a:solidFill>
                <a:latin typeface="Consolas" panose="020B0609020204030204" pitchFamily="49" charset="0"/>
                <a:ea typeface="Times New Roman" panose="02020603050405020304" pitchFamily="18" charset="0"/>
                <a:cs typeface="Courier New" panose="02070309020205020404" pitchFamily="49" charset="0"/>
              </a:rPr>
              <a:t>override</a:t>
            </a:r>
            <a:r>
              <a:rPr lang="en-US" altLang="en-US" sz="2400" b="1" noProof="1">
                <a:latin typeface="Consolas" panose="020B0609020204030204" pitchFamily="49" charset="0"/>
                <a:ea typeface="Times New Roman" panose="02020603050405020304" pitchFamily="18" charset="0"/>
                <a:cs typeface="Courier New" panose="02070309020205020404" pitchFamily="49" charset="0"/>
              </a:rPr>
              <a:t> void CompileToTarget() </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  { </a:t>
            </a:r>
            <a:r>
              <a:rPr lang="en-US" altLang="en-US" sz="2400" b="1" i="1" dirty="0">
                <a:solidFill>
                  <a:schemeClr val="accent2"/>
                </a:solidFill>
                <a:latin typeface="Consolas" panose="020B0609020204030204" pitchFamily="49" charset="0"/>
                <a:ea typeface="Times New Roman" panose="02020603050405020304" pitchFamily="18" charset="0"/>
                <a:cs typeface="Courier New" panose="02070309020205020404" pitchFamily="49" charset="0"/>
              </a:rPr>
              <a:t>//android specific compilation</a:t>
            </a:r>
            <a:r>
              <a:rPr lang="en-US" altLang="en-US" sz="2400" b="1" i="1" dirty="0">
                <a:latin typeface="Consolas" panose="020B0609020204030204" pitchFamily="49" charset="0"/>
                <a:ea typeface="Times New Roman" panose="02020603050405020304" pitchFamily="18" charset="0"/>
                <a:cs typeface="Courier New" panose="02070309020205020404" pitchFamily="49" charset="0"/>
              </a:rPr>
              <a:t> </a:t>
            </a: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p>
          <a:p>
            <a:pPr eaLnBrk="0" fontAlgn="base" hangingPunct="0">
              <a:lnSpc>
                <a:spcPct val="90000"/>
              </a:lnSpc>
              <a:spcBef>
                <a:spcPct val="0"/>
              </a:spcBef>
              <a:spcAft>
                <a:spcPct val="0"/>
              </a:spcAft>
            </a:pPr>
            <a:r>
              <a:rPr lang="en-US" altLang="en-US" sz="2400" b="1" dirty="0">
                <a:latin typeface="Consolas" panose="020B0609020204030204" pitchFamily="49" charset="0"/>
                <a:ea typeface="Times New Roman" panose="02020603050405020304" pitchFamily="18" charset="0"/>
                <a:cs typeface="Courier New" panose="02070309020205020404" pitchFamily="49" charset="0"/>
              </a:rPr>
              <a:t>}</a:t>
            </a:r>
            <a:r>
              <a:rPr lang="en-US" sz="2400" b="1" dirty="0">
                <a:latin typeface="Consolas" panose="020B0609020204030204" pitchFamily="49" charset="0"/>
              </a:rPr>
              <a:t> </a:t>
            </a:r>
          </a:p>
        </p:txBody>
      </p:sp>
    </p:spTree>
    <p:extLst>
      <p:ext uri="{BB962C8B-B14F-4D97-AF65-F5344CB8AC3E}">
        <p14:creationId xmlns:p14="http://schemas.microsoft.com/office/powerpoint/2010/main" val="103849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Liskov</a:t>
            </a:r>
            <a:r>
              <a:rPr lang="en-US" dirty="0"/>
              <a:t> Substitution</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31477" y="1023937"/>
            <a:ext cx="2929045" cy="3014663"/>
          </a:xfrm>
          <a:prstGeom prst="rect">
            <a:avLst/>
          </a:prstGeom>
        </p:spPr>
      </p:pic>
    </p:spTree>
    <p:extLst>
      <p:ext uri="{BB962C8B-B14F-4D97-AF65-F5344CB8AC3E}">
        <p14:creationId xmlns:p14="http://schemas.microsoft.com/office/powerpoint/2010/main" val="2943824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dirty="0"/>
              <a:t>Derived types must be completely </a:t>
            </a:r>
            <a:r>
              <a:rPr lang="en-GB" b="1" dirty="0">
                <a:solidFill>
                  <a:schemeClr val="bg1"/>
                </a:solidFill>
              </a:rPr>
              <a:t>substitutable</a:t>
            </a:r>
            <a:r>
              <a:rPr lang="en-GB" dirty="0"/>
              <a:t> for </a:t>
            </a:r>
            <a:br>
              <a:rPr lang="en-GB" dirty="0"/>
            </a:br>
            <a:r>
              <a:rPr lang="en-GB" dirty="0"/>
              <a:t>their base types</a:t>
            </a:r>
          </a:p>
          <a:p>
            <a:r>
              <a:rPr lang="en-US" dirty="0"/>
              <a:t>Derived classes</a:t>
            </a:r>
          </a:p>
          <a:p>
            <a:pPr lvl="1"/>
            <a:r>
              <a:rPr lang="en-US" dirty="0"/>
              <a:t>only </a:t>
            </a:r>
            <a:r>
              <a:rPr lang="en-US" b="1" dirty="0">
                <a:solidFill>
                  <a:schemeClr val="bg1"/>
                </a:solidFill>
              </a:rPr>
              <a:t>extend</a:t>
            </a:r>
            <a:r>
              <a:rPr lang="en-US" dirty="0"/>
              <a:t> functionalities of the base class</a:t>
            </a:r>
          </a:p>
          <a:p>
            <a:pPr lvl="1"/>
            <a:r>
              <a:rPr lang="en-US" dirty="0"/>
              <a:t>must </a:t>
            </a:r>
            <a:r>
              <a:rPr lang="en-US" b="1" dirty="0">
                <a:solidFill>
                  <a:schemeClr val="bg1"/>
                </a:solidFill>
              </a:rPr>
              <a:t>not</a:t>
            </a:r>
            <a:r>
              <a:rPr lang="en-US" dirty="0"/>
              <a:t> remove </a:t>
            </a:r>
            <a:r>
              <a:rPr lang="en-US" b="1" dirty="0">
                <a:solidFill>
                  <a:schemeClr val="bg1"/>
                </a:solidFill>
              </a:rPr>
              <a:t>base</a:t>
            </a:r>
            <a:r>
              <a:rPr lang="en-US" dirty="0"/>
              <a:t> class </a:t>
            </a:r>
            <a:r>
              <a:rPr lang="en-US" b="1" dirty="0">
                <a:solidFill>
                  <a:schemeClr val="bg1"/>
                </a:solidFill>
              </a:rPr>
              <a:t>behavior</a:t>
            </a:r>
          </a:p>
        </p:txBody>
      </p:sp>
      <p:sp>
        <p:nvSpPr>
          <p:cNvPr id="4" name="Title 3">
            <a:extLst>
              <a:ext uri="{FF2B5EF4-FFF2-40B4-BE49-F238E27FC236}">
                <a16:creationId xmlns:a16="http://schemas.microsoft.com/office/drawing/2014/main" id="{06D7145C-C977-4A65-B11E-E229A3CD9263}"/>
              </a:ext>
            </a:extLst>
          </p:cNvPr>
          <p:cNvSpPr>
            <a:spLocks noGrp="1"/>
          </p:cNvSpPr>
          <p:nvPr>
            <p:ph type="title"/>
          </p:nvPr>
        </p:nvSpPr>
        <p:spPr/>
        <p:txBody>
          <a:bodyPr/>
          <a:lstStyle/>
          <a:p>
            <a:r>
              <a:rPr lang="en-US" dirty="0"/>
              <a:t>LSP - Substitutability</a:t>
            </a:r>
          </a:p>
        </p:txBody>
      </p:sp>
      <p:sp>
        <p:nvSpPr>
          <p:cNvPr id="2" name="Slide Number Placeholder 1">
            <a:extLst>
              <a:ext uri="{FF2B5EF4-FFF2-40B4-BE49-F238E27FC236}">
                <a16:creationId xmlns:a16="http://schemas.microsoft.com/office/drawing/2014/main" id="{A649DFDF-C8A3-49EA-855F-5BA4290B9E2E}"/>
              </a:ext>
            </a:extLst>
          </p:cNvPr>
          <p:cNvSpPr>
            <a:spLocks noGrp="1"/>
          </p:cNvSpPr>
          <p:nvPr>
            <p:ph type="sldNum" sz="quarter" idx="13"/>
          </p:nvPr>
        </p:nvSpPr>
        <p:spPr/>
        <p:txBody>
          <a:bodyPr/>
          <a:lstStyle/>
          <a:p>
            <a:fld id="{C014DD1E-5D91-48A3-AD6D-45FBA980D106}" type="slidenum">
              <a:rPr lang="en-US" smtClean="0"/>
              <a:pPr/>
              <a:t>19</a:t>
            </a:fld>
            <a:endParaRPr lang="en-US" dirty="0"/>
          </a:p>
        </p:txBody>
      </p:sp>
      <p:sp>
        <p:nvSpPr>
          <p:cNvPr id="9" name="Rectangle 8">
            <a:extLst>
              <a:ext uri="{FF2B5EF4-FFF2-40B4-BE49-F238E27FC236}">
                <a16:creationId xmlns:a16="http://schemas.microsoft.com/office/drawing/2014/main" id="{E3E46120-AD32-4586-B498-97E90E49A0A6}"/>
              </a:ext>
            </a:extLst>
          </p:cNvPr>
          <p:cNvSpPr>
            <a:spLocks noChangeArrowheads="1"/>
          </p:cNvSpPr>
          <p:nvPr/>
        </p:nvSpPr>
        <p:spPr bwMode="auto">
          <a:xfrm>
            <a:off x="2835557" y="4463045"/>
            <a:ext cx="6769099"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anose="020B0609020204030204" pitchFamily="49" charset="0"/>
              </a:rPr>
              <a:t>Student </a:t>
            </a:r>
            <a:r>
              <a:rPr lang="en-US" sz="2800" b="1" noProof="1">
                <a:solidFill>
                  <a:schemeClr val="bg1"/>
                </a:solidFill>
                <a:latin typeface="Consolas" panose="020B0609020204030204" pitchFamily="49" charset="0"/>
              </a:rPr>
              <a:t>IS-SUBSTITUTED-FOR</a:t>
            </a:r>
            <a:r>
              <a:rPr lang="en-US" sz="2800" b="1" noProof="1">
                <a:latin typeface="Consolas" panose="020B0609020204030204" pitchFamily="49" charset="0"/>
              </a:rPr>
              <a:t> Person</a:t>
            </a:r>
          </a:p>
        </p:txBody>
      </p:sp>
    </p:spTree>
    <p:extLst>
      <p:ext uri="{BB962C8B-B14F-4D97-AF65-F5344CB8AC3E}">
        <p14:creationId xmlns:p14="http://schemas.microsoft.com/office/powerpoint/2010/main" val="2068909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indent="-446088">
              <a:lnSpc>
                <a:spcPct val="100000"/>
              </a:lnSpc>
              <a:buFontTx/>
              <a:buAutoNum type="arabicPeriod"/>
            </a:pPr>
            <a:r>
              <a:rPr lang="en-US" sz="3600" dirty="0">
                <a:solidFill>
                  <a:schemeClr val="tx2">
                    <a:lumMod val="75000"/>
                  </a:schemeClr>
                </a:solidFill>
              </a:rPr>
              <a:t>S</a:t>
            </a:r>
            <a:r>
              <a:rPr lang="en-US" sz="3600" dirty="0"/>
              <a:t>ingle Responsibility</a:t>
            </a:r>
          </a:p>
          <a:p>
            <a:pPr marL="446088" indent="-446088">
              <a:lnSpc>
                <a:spcPct val="100000"/>
              </a:lnSpc>
              <a:buFontTx/>
              <a:buAutoNum type="arabicPeriod"/>
            </a:pPr>
            <a:r>
              <a:rPr lang="en-US" sz="3600" dirty="0">
                <a:solidFill>
                  <a:schemeClr val="tx2">
                    <a:lumMod val="75000"/>
                  </a:schemeClr>
                </a:solidFill>
              </a:rPr>
              <a:t>O</a:t>
            </a:r>
            <a:r>
              <a:rPr lang="en-US" sz="3600" dirty="0"/>
              <a:t>pen/Closed</a:t>
            </a:r>
          </a:p>
          <a:p>
            <a:pPr marL="446088" indent="-446088">
              <a:lnSpc>
                <a:spcPct val="100000"/>
              </a:lnSpc>
              <a:buFontTx/>
              <a:buAutoNum type="arabicPeriod"/>
            </a:pPr>
            <a:r>
              <a:rPr lang="en-US" sz="3600" dirty="0" err="1">
                <a:solidFill>
                  <a:schemeClr val="tx2">
                    <a:lumMod val="75000"/>
                  </a:schemeClr>
                </a:solidFill>
              </a:rPr>
              <a:t>L</a:t>
            </a:r>
            <a:r>
              <a:rPr lang="en-US" sz="3600" dirty="0" err="1"/>
              <a:t>iskov</a:t>
            </a:r>
            <a:r>
              <a:rPr lang="en-US" sz="3600" dirty="0"/>
              <a:t> Substitution</a:t>
            </a:r>
          </a:p>
          <a:p>
            <a:pPr marL="446088" indent="-446088">
              <a:lnSpc>
                <a:spcPct val="100000"/>
              </a:lnSpc>
              <a:buFontTx/>
              <a:buAutoNum type="arabicPeriod"/>
            </a:pPr>
            <a:r>
              <a:rPr lang="en-US" sz="3600" dirty="0">
                <a:solidFill>
                  <a:schemeClr val="tx2">
                    <a:lumMod val="75000"/>
                  </a:schemeClr>
                </a:solidFill>
              </a:rPr>
              <a:t>I</a:t>
            </a:r>
            <a:r>
              <a:rPr lang="en-US" sz="3600" dirty="0"/>
              <a:t>nterface Segregation</a:t>
            </a:r>
          </a:p>
          <a:p>
            <a:pPr marL="446088" indent="-446088">
              <a:lnSpc>
                <a:spcPct val="100000"/>
              </a:lnSpc>
              <a:buFontTx/>
              <a:buAutoNum type="arabicPeriod"/>
            </a:pPr>
            <a:r>
              <a:rPr lang="en-US" sz="3600" dirty="0"/>
              <a:t>Dependency Inversion</a:t>
            </a:r>
          </a:p>
          <a:p>
            <a:pPr marL="0" indent="0">
              <a:lnSpc>
                <a:spcPct val="100000"/>
              </a:lnSpc>
              <a:buNone/>
            </a:pPr>
            <a:endParaRPr lang="en-US" sz="3600" b="1" noProof="1">
              <a:solidFill>
                <a:schemeClr val="tx2">
                  <a:lumMod val="75000"/>
                </a:schemeClr>
              </a:solidFill>
              <a:latin typeface="Consolas" panose="020B0609020204030204" pitchFamily="49" charset="0"/>
              <a:cs typeface="Consolas" panose="020B0609020204030204" pitchFamily="49" charset="0"/>
            </a:endParaRPr>
          </a:p>
          <a:p>
            <a:endParaRPr lang="bg-BG" dirty="0"/>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1526590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spcBef>
                <a:spcPts val="1200"/>
              </a:spcBef>
              <a:spcAft>
                <a:spcPts val="1200"/>
              </a:spcAft>
            </a:pPr>
            <a:r>
              <a:rPr lang="en-GB" dirty="0"/>
              <a:t>Type Checking</a:t>
            </a:r>
          </a:p>
          <a:p>
            <a:pPr>
              <a:spcBef>
                <a:spcPts val="1200"/>
              </a:spcBef>
              <a:spcAft>
                <a:spcPts val="1200"/>
              </a:spcAft>
            </a:pPr>
            <a:r>
              <a:rPr lang="en-US" dirty="0"/>
              <a:t>Overridden methods say </a:t>
            </a:r>
            <a:br>
              <a:rPr lang="en-US" dirty="0"/>
            </a:br>
            <a:r>
              <a:rPr lang="en-US" dirty="0"/>
              <a:t>"I am not implemented"</a:t>
            </a:r>
          </a:p>
          <a:p>
            <a:pPr>
              <a:spcBef>
                <a:spcPts val="1200"/>
              </a:spcBef>
              <a:spcAft>
                <a:spcPts val="1200"/>
              </a:spcAft>
            </a:pPr>
            <a:r>
              <a:rPr lang="en-US" dirty="0"/>
              <a:t>Base class depends on its subtypes</a:t>
            </a:r>
            <a:endParaRPr lang="en-US" dirty="0">
              <a:solidFill>
                <a:schemeClr val="tx2">
                  <a:lumMod val="75000"/>
                </a:schemeClr>
              </a:solidFill>
            </a:endParaRPr>
          </a:p>
          <a:p>
            <a:pPr marL="0" indent="0">
              <a:buNone/>
            </a:pPr>
            <a:endParaRPr lang="en-US" dirty="0"/>
          </a:p>
          <a:p>
            <a:endParaRPr lang="bg-BG" dirty="0"/>
          </a:p>
        </p:txBody>
      </p:sp>
      <p:sp>
        <p:nvSpPr>
          <p:cNvPr id="4" name="Title 3">
            <a:extLst>
              <a:ext uri="{FF2B5EF4-FFF2-40B4-BE49-F238E27FC236}">
                <a16:creationId xmlns:a16="http://schemas.microsoft.com/office/drawing/2014/main" id="{D7543B5B-3E4E-45A9-973E-B938E0E2809C}"/>
              </a:ext>
            </a:extLst>
          </p:cNvPr>
          <p:cNvSpPr>
            <a:spLocks noGrp="1"/>
          </p:cNvSpPr>
          <p:nvPr>
            <p:ph type="title"/>
          </p:nvPr>
        </p:nvSpPr>
        <p:spPr/>
        <p:txBody>
          <a:bodyPr/>
          <a:lstStyle/>
          <a:p>
            <a:r>
              <a:rPr lang="en-US" dirty="0"/>
              <a:t>Design Smell - Violations</a:t>
            </a:r>
          </a:p>
        </p:txBody>
      </p:sp>
      <p:sp>
        <p:nvSpPr>
          <p:cNvPr id="2" name="Slide Number Placeholder 1">
            <a:extLst>
              <a:ext uri="{FF2B5EF4-FFF2-40B4-BE49-F238E27FC236}">
                <a16:creationId xmlns:a16="http://schemas.microsoft.com/office/drawing/2014/main" id="{54EAE087-3403-4D74-815A-835D19944300}"/>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17609">
            <a:off x="7303909" y="2054780"/>
            <a:ext cx="3991882" cy="1437078"/>
          </a:xfrm>
          <a:prstGeom prst="rect">
            <a:avLst/>
          </a:prstGeom>
        </p:spPr>
      </p:pic>
    </p:spTree>
    <p:extLst>
      <p:ext uri="{BB962C8B-B14F-4D97-AF65-F5344CB8AC3E}">
        <p14:creationId xmlns:p14="http://schemas.microsoft.com/office/powerpoint/2010/main" val="290693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Tell Don’t Ask</a:t>
            </a:r>
            <a:endParaRPr lang="bg-BG" dirty="0"/>
          </a:p>
          <a:p>
            <a:pPr lvl="1"/>
            <a:r>
              <a:rPr lang="en-GB" dirty="0"/>
              <a:t>I</a:t>
            </a:r>
            <a:r>
              <a:rPr lang="en-US" dirty="0"/>
              <a:t>f you need to check what is the object  - move </a:t>
            </a:r>
            <a:br>
              <a:rPr lang="en-US" dirty="0"/>
            </a:br>
            <a:r>
              <a:rPr lang="en-US" dirty="0"/>
              <a:t>the behavior </a:t>
            </a:r>
            <a:r>
              <a:rPr lang="en-US" b="1" dirty="0">
                <a:solidFill>
                  <a:schemeClr val="bg1"/>
                </a:solidFill>
              </a:rPr>
              <a:t>inside the object</a:t>
            </a:r>
          </a:p>
          <a:p>
            <a:r>
              <a:rPr lang="en-US" dirty="0"/>
              <a:t>New Base Class </a:t>
            </a:r>
            <a:r>
              <a:rPr lang="en-US" dirty="0" smtClean="0"/>
              <a:t>– if </a:t>
            </a:r>
            <a:r>
              <a:rPr lang="en-US" b="1" dirty="0" smtClean="0">
                <a:solidFill>
                  <a:schemeClr val="bg1"/>
                </a:solidFill>
              </a:rPr>
              <a:t>two </a:t>
            </a:r>
            <a:r>
              <a:rPr lang="en-US" b="1" dirty="0">
                <a:solidFill>
                  <a:schemeClr val="bg1"/>
                </a:solidFill>
              </a:rPr>
              <a:t>classes </a:t>
            </a:r>
            <a:r>
              <a:rPr lang="en-US" dirty="0"/>
              <a:t>share </a:t>
            </a:r>
            <a:r>
              <a:rPr lang="en-US" dirty="0" smtClean="0"/>
              <a:t>a common behavior, </a:t>
            </a:r>
            <a:r>
              <a:rPr lang="en-US" dirty="0"/>
              <a:t>but are </a:t>
            </a:r>
            <a:r>
              <a:rPr lang="en-US" dirty="0" smtClean="0"/>
              <a:t>not substitutable, create </a:t>
            </a:r>
            <a:r>
              <a:rPr lang="en-US" dirty="0"/>
              <a:t>a </a:t>
            </a:r>
            <a:r>
              <a:rPr lang="en-US" dirty="0" smtClean="0"/>
              <a:t>third, </a:t>
            </a:r>
            <a:r>
              <a:rPr lang="en-US" dirty="0"/>
              <a:t>from which </a:t>
            </a:r>
            <a:r>
              <a:rPr lang="en-US" b="1" dirty="0">
                <a:solidFill>
                  <a:schemeClr val="bg1"/>
                </a:solidFill>
              </a:rPr>
              <a:t>both derive </a:t>
            </a:r>
          </a:p>
          <a:p>
            <a:r>
              <a:rPr lang="en-US" dirty="0"/>
              <a:t>There </a:t>
            </a:r>
            <a:r>
              <a:rPr lang="en-US" b="1" dirty="0">
                <a:solidFill>
                  <a:schemeClr val="bg1"/>
                </a:solidFill>
              </a:rPr>
              <a:t>shouldn’t</a:t>
            </a:r>
            <a:r>
              <a:rPr lang="en-US" dirty="0"/>
              <a:t> be any </a:t>
            </a:r>
            <a:r>
              <a:rPr lang="en-US" b="1" dirty="0">
                <a:solidFill>
                  <a:schemeClr val="bg1"/>
                </a:solidFill>
              </a:rPr>
              <a:t>virtual methods </a:t>
            </a:r>
            <a:r>
              <a:rPr lang="en-US" dirty="0"/>
              <a:t>in constructors</a:t>
            </a:r>
          </a:p>
          <a:p>
            <a:pPr marL="0" indent="0">
              <a:buNone/>
            </a:pPr>
            <a:endParaRPr lang="en-US" dirty="0"/>
          </a:p>
          <a:p>
            <a:endParaRPr lang="en-US" dirty="0"/>
          </a:p>
        </p:txBody>
      </p:sp>
      <p:sp>
        <p:nvSpPr>
          <p:cNvPr id="4" name="Title 3">
            <a:extLst>
              <a:ext uri="{FF2B5EF4-FFF2-40B4-BE49-F238E27FC236}">
                <a16:creationId xmlns:a16="http://schemas.microsoft.com/office/drawing/2014/main" id="{109CB44F-BE5D-4163-BA86-97BF948A509B}"/>
              </a:ext>
            </a:extLst>
          </p:cNvPr>
          <p:cNvSpPr>
            <a:spLocks noGrp="1"/>
          </p:cNvSpPr>
          <p:nvPr>
            <p:ph type="title"/>
          </p:nvPr>
        </p:nvSpPr>
        <p:spPr/>
        <p:txBody>
          <a:bodyPr>
            <a:normAutofit/>
          </a:bodyPr>
          <a:lstStyle/>
          <a:p>
            <a:r>
              <a:rPr lang="en-US" dirty="0" smtClean="0"/>
              <a:t>LSP </a:t>
            </a:r>
            <a:r>
              <a:rPr lang="en-US" dirty="0"/>
              <a:t>– Approaches</a:t>
            </a:r>
          </a:p>
        </p:txBody>
      </p:sp>
      <p:sp>
        <p:nvSpPr>
          <p:cNvPr id="2" name="Slide Number Placeholder 1">
            <a:extLst>
              <a:ext uri="{FF2B5EF4-FFF2-40B4-BE49-F238E27FC236}">
                <a16:creationId xmlns:a16="http://schemas.microsoft.com/office/drawing/2014/main" id="{39834535-0755-4257-8843-4D9C00CF0B0D}"/>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21</a:t>
            </a:fld>
            <a:endParaRPr lang="en-US" dirty="0"/>
          </a:p>
        </p:txBody>
      </p:sp>
    </p:spTree>
    <p:extLst>
      <p:ext uri="{BB962C8B-B14F-4D97-AF65-F5344CB8AC3E}">
        <p14:creationId xmlns:p14="http://schemas.microsoft.com/office/powerpoint/2010/main" val="42799981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solidFill>
                  <a:schemeClr val="tx2"/>
                </a:solidFill>
              </a:rPr>
              <a:t>Interface Segregation</a:t>
            </a:r>
            <a:endParaRPr lang="bg-BG" dirty="0"/>
          </a:p>
        </p:txBody>
      </p:sp>
      <p:pic>
        <p:nvPicPr>
          <p:cNvPr id="8" name="Picture 7" descr="A circuit board&#10;&#10;Description generated with very high confidence">
            <a:extLst>
              <a:ext uri="{FF2B5EF4-FFF2-40B4-BE49-F238E27FC236}">
                <a16:creationId xmlns:a16="http://schemas.microsoft.com/office/drawing/2014/main" id="{06046AA8-0308-4724-A045-F83DCDEC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472" y="914400"/>
            <a:ext cx="3611055" cy="3467100"/>
          </a:xfrm>
          <a:prstGeom prst="ellipse">
            <a:avLst/>
          </a:prstGeom>
          <a:ln>
            <a:noFill/>
          </a:ln>
          <a:effectLst>
            <a:softEdge rad="112500"/>
          </a:effectLst>
        </p:spPr>
      </p:pic>
    </p:spTree>
    <p:extLst>
      <p:ext uri="{BB962C8B-B14F-4D97-AF65-F5344CB8AC3E}">
        <p14:creationId xmlns:p14="http://schemas.microsoft.com/office/powerpoint/2010/main" val="850517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3600" dirty="0"/>
              <a:t>Segregate interfaces</a:t>
            </a:r>
          </a:p>
          <a:p>
            <a:pPr lvl="1"/>
            <a:r>
              <a:rPr lang="en-US" sz="3600" dirty="0"/>
              <a:t>Prefer </a:t>
            </a:r>
            <a:r>
              <a:rPr lang="en-US" sz="3600" b="1" dirty="0">
                <a:solidFill>
                  <a:schemeClr val="bg1"/>
                </a:solidFill>
              </a:rPr>
              <a:t>small</a:t>
            </a:r>
            <a:r>
              <a:rPr lang="en-US" sz="3600" dirty="0"/>
              <a:t>, </a:t>
            </a:r>
            <a:r>
              <a:rPr lang="en-US" sz="3600" b="1" dirty="0">
                <a:solidFill>
                  <a:schemeClr val="bg1"/>
                </a:solidFill>
              </a:rPr>
              <a:t>cohesive</a:t>
            </a:r>
            <a:r>
              <a:rPr lang="en-US" sz="3600" b="1" dirty="0">
                <a:solidFill>
                  <a:schemeClr val="tx2">
                    <a:lumMod val="75000"/>
                  </a:schemeClr>
                </a:solidFill>
              </a:rPr>
              <a:t> </a:t>
            </a:r>
            <a:r>
              <a:rPr lang="en-US" sz="3600" dirty="0"/>
              <a:t>(lean and focused) </a:t>
            </a:r>
            <a:br>
              <a:rPr lang="en-US" sz="3600" dirty="0"/>
            </a:br>
            <a:r>
              <a:rPr lang="en-US" sz="3600" dirty="0"/>
              <a:t>interfaces</a:t>
            </a:r>
          </a:p>
          <a:p>
            <a:pPr lvl="1"/>
            <a:r>
              <a:rPr lang="en-US" sz="3600" dirty="0"/>
              <a:t>Divide "</a:t>
            </a:r>
            <a:r>
              <a:rPr lang="en-US" sz="3600" b="1" dirty="0">
                <a:solidFill>
                  <a:schemeClr val="bg1"/>
                </a:solidFill>
              </a:rPr>
              <a:t>fat</a:t>
            </a:r>
            <a:r>
              <a:rPr lang="en-US" sz="3600" dirty="0"/>
              <a:t>" interfaces into "</a:t>
            </a:r>
            <a:r>
              <a:rPr lang="en-US" sz="3600" b="1" dirty="0">
                <a:solidFill>
                  <a:schemeClr val="bg1"/>
                </a:solidFill>
              </a:rPr>
              <a:t>role</a:t>
            </a:r>
            <a:r>
              <a:rPr lang="en-US" sz="3600" dirty="0"/>
              <a:t>" interfaces</a:t>
            </a:r>
          </a:p>
          <a:p>
            <a:endParaRPr lang="bg-BG" dirty="0"/>
          </a:p>
        </p:txBody>
      </p:sp>
      <p:sp>
        <p:nvSpPr>
          <p:cNvPr id="2" name="Title 1"/>
          <p:cNvSpPr>
            <a:spLocks noGrp="1"/>
          </p:cNvSpPr>
          <p:nvPr>
            <p:ph type="title"/>
          </p:nvPr>
        </p:nvSpPr>
        <p:spPr/>
        <p:txBody>
          <a:bodyPr/>
          <a:lstStyle/>
          <a:p>
            <a:r>
              <a:rPr lang="en-US" dirty="0"/>
              <a:t>What is Interface Segregation?</a:t>
            </a:r>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8" name="Rectangle 7"/>
          <p:cNvSpPr>
            <a:spLocks noChangeArrowheads="1"/>
          </p:cNvSpPr>
          <p:nvPr/>
        </p:nvSpPr>
        <p:spPr bwMode="auto">
          <a:xfrm>
            <a:off x="2204768" y="3983272"/>
            <a:ext cx="9651207" cy="1488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Clients</a:t>
            </a:r>
            <a:r>
              <a:rPr lang="en-GB" sz="2800" b="1" noProof="1">
                <a:solidFill>
                  <a:schemeClr val="tx2"/>
                </a:solidFill>
                <a:latin typeface="Consolas" pitchFamily="49" charset="0"/>
                <a:cs typeface="Consolas" pitchFamily="49" charset="0"/>
              </a:rPr>
              <a:t> should not be forced to depend </a:t>
            </a:r>
            <a:br>
              <a:rPr lang="en-GB" sz="2800" b="1" noProof="1">
                <a:solidFill>
                  <a:schemeClr val="tx2"/>
                </a:solidFill>
                <a:latin typeface="Consolas" pitchFamily="49" charset="0"/>
                <a:cs typeface="Consolas" pitchFamily="49" charset="0"/>
              </a:rPr>
            </a:br>
            <a:r>
              <a:rPr lang="en-GB" sz="2800" b="1" noProof="1">
                <a:solidFill>
                  <a:schemeClr val="tx2"/>
                </a:solidFill>
                <a:latin typeface="Consolas" pitchFamily="49" charset="0"/>
                <a:cs typeface="Consolas" pitchFamily="49" charset="0"/>
              </a:rPr>
              <a:t>on methods they do not use."</a:t>
            </a:r>
          </a:p>
          <a:p>
            <a:pPr eaLnBrk="0" hangingPunct="0">
              <a:lnSpc>
                <a:spcPct val="110000"/>
              </a:lnSpc>
              <a:buClr>
                <a:schemeClr val="accent5">
                  <a:lumMod val="40000"/>
                  <a:lumOff val="60000"/>
                </a:schemeClr>
              </a:buClr>
              <a:buSzPct val="70000"/>
            </a:pPr>
            <a:r>
              <a:rPr lang="bg-BG" sz="2800" b="1" noProof="1">
                <a:solidFill>
                  <a:schemeClr val="tx2"/>
                </a:solidFill>
                <a:latin typeface="Consolas" pitchFamily="49" charset="0"/>
                <a:cs typeface="Consolas" pitchFamily="49" charset="0"/>
              </a:rPr>
              <a:t>-</a:t>
            </a:r>
            <a:r>
              <a:rPr lang="en-GB" sz="2800" b="1" noProof="1">
                <a:solidFill>
                  <a:schemeClr val="tx2"/>
                </a:solidFill>
                <a:latin typeface="Consolas" pitchFamily="49" charset="0"/>
                <a:cs typeface="Consolas" pitchFamily="49" charset="0"/>
              </a:rPr>
              <a:t> Agile Principles, Patterns and Practices in</a:t>
            </a:r>
            <a:r>
              <a:rPr lang="bg-BG" sz="2800" b="1" noProof="1">
                <a:solidFill>
                  <a:schemeClr val="tx2"/>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C#</a:t>
            </a:r>
          </a:p>
        </p:txBody>
      </p:sp>
    </p:spTree>
    <p:extLst>
      <p:ext uri="{BB962C8B-B14F-4D97-AF65-F5344CB8AC3E}">
        <p14:creationId xmlns:p14="http://schemas.microsoft.com/office/powerpoint/2010/main" val="1344889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Classes whose interfaces are not cohesive have "fat" interfaces</a:t>
            </a:r>
          </a:p>
        </p:txBody>
      </p:sp>
      <p:sp>
        <p:nvSpPr>
          <p:cNvPr id="2" name="Title 1"/>
          <p:cNvSpPr>
            <a:spLocks noGrp="1"/>
          </p:cNvSpPr>
          <p:nvPr>
            <p:ph type="title"/>
          </p:nvPr>
        </p:nvSpPr>
        <p:spPr/>
        <p:txBody>
          <a:bodyPr/>
          <a:lstStyle/>
          <a:p>
            <a:r>
              <a:rPr lang="en-US"/>
              <a:t>Fat Interfaces</a:t>
            </a:r>
            <a:endParaRPr lang="en-US"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24</a:t>
            </a:fld>
            <a:endParaRPr lang="en-US" dirty="0"/>
          </a:p>
        </p:txBody>
      </p:sp>
      <p:sp>
        <p:nvSpPr>
          <p:cNvPr id="10" name="Rectangle 9"/>
          <p:cNvSpPr>
            <a:spLocks noChangeArrowheads="1"/>
          </p:cNvSpPr>
          <p:nvPr/>
        </p:nvSpPr>
        <p:spPr bwMode="auto">
          <a:xfrm>
            <a:off x="636130" y="1992923"/>
            <a:ext cx="8383583" cy="19620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interface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
        <p:nvSpPr>
          <p:cNvPr id="6" name="Rectangle 5"/>
          <p:cNvSpPr>
            <a:spLocks noChangeArrowheads="1"/>
          </p:cNvSpPr>
          <p:nvPr/>
        </p:nvSpPr>
        <p:spPr bwMode="auto">
          <a:xfrm>
            <a:off x="636130" y="4273888"/>
            <a:ext cx="8383583" cy="23360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public class </a:t>
            </a:r>
            <a:r>
              <a:rPr lang="en-GB" sz="2700" b="1" noProof="1">
                <a:solidFill>
                  <a:schemeClr val="bg1"/>
                </a:solidFill>
                <a:latin typeface="Consolas" pitchFamily="49" charset="0"/>
                <a:cs typeface="Consolas" pitchFamily="49" charset="0"/>
              </a:rPr>
              <a:t>Robot</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IWorker</a:t>
            </a:r>
            <a:r>
              <a:rPr lang="en-GB" sz="2700" b="1" noProof="1">
                <a:solidFill>
                  <a:schemeClr val="tx2"/>
                </a:solidFill>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Work() { …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  void Sleep() </a:t>
            </a:r>
          </a:p>
          <a:p>
            <a:pPr eaLnBrk="0" hangingPunct="0">
              <a:lnSpc>
                <a:spcPct val="90000"/>
              </a:lnSpc>
              <a:buClr>
                <a:schemeClr val="accent5">
                  <a:lumMod val="40000"/>
                  <a:lumOff val="60000"/>
                </a:schemeClr>
              </a:buClr>
              <a:buSzPct val="70000"/>
            </a:pP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a:t>
            </a:r>
            <a:r>
              <a:rPr lang="en-GB" sz="2700" b="1" noProof="1">
                <a:solidFill>
                  <a:schemeClr val="tx2"/>
                </a:solidFill>
                <a:latin typeface="Consolas" pitchFamily="49" charset="0"/>
                <a:cs typeface="Consolas" pitchFamily="49" charset="0"/>
              </a:rPr>
              <a:t> </a:t>
            </a:r>
            <a:r>
              <a:rPr lang="en-GB" sz="2700" b="1" noProof="1">
                <a:solidFill>
                  <a:schemeClr val="bg1"/>
                </a:solidFill>
                <a:latin typeface="Consolas" pitchFamily="49" charset="0"/>
                <a:cs typeface="Consolas" pitchFamily="49" charset="0"/>
              </a:rPr>
              <a:t>throw</a:t>
            </a:r>
            <a:r>
              <a:rPr lang="en-GB" sz="2700" b="1" noProof="1">
                <a:solidFill>
                  <a:schemeClr val="tx2"/>
                </a:solidFill>
                <a:latin typeface="Consolas" pitchFamily="49" charset="0"/>
                <a:cs typeface="Consolas" pitchFamily="49" charset="0"/>
              </a:rPr>
              <a:t> </a:t>
            </a:r>
            <a:r>
              <a:rPr lang="en-GB" sz="2700" b="1" noProof="1">
                <a:latin typeface="Consolas" pitchFamily="49" charset="0"/>
                <a:cs typeface="Consolas" pitchFamily="49" charset="0"/>
              </a:rPr>
              <a:t>new NotImplementedException() }</a:t>
            </a:r>
          </a:p>
          <a:p>
            <a:pPr eaLnBrk="0" hangingPunct="0">
              <a:lnSpc>
                <a:spcPct val="90000"/>
              </a:lnSpc>
              <a:buClr>
                <a:schemeClr val="accent5">
                  <a:lumMod val="40000"/>
                  <a:lumOff val="60000"/>
                </a:schemeClr>
              </a:buClr>
              <a:buSzPct val="70000"/>
            </a:pPr>
            <a:r>
              <a:rPr lang="en-GB" sz="2700" b="1" noProof="1">
                <a:latin typeface="Consolas" pitchFamily="49" charset="0"/>
                <a:cs typeface="Consolas" pitchFamily="49" charset="0"/>
              </a:rPr>
              <a:t>}</a:t>
            </a:r>
          </a:p>
        </p:txBody>
      </p:sp>
    </p:spTree>
    <p:extLst>
      <p:ext uri="{BB962C8B-B14F-4D97-AF65-F5344CB8AC3E}">
        <p14:creationId xmlns:p14="http://schemas.microsoft.com/office/powerpoint/2010/main" val="897559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Not</a:t>
            </a:r>
            <a:r>
              <a:rPr lang="en-US" b="1" dirty="0">
                <a:solidFill>
                  <a:schemeClr val="tx2">
                    <a:lumMod val="75000"/>
                  </a:schemeClr>
                </a:solidFill>
              </a:rPr>
              <a:t> </a:t>
            </a:r>
            <a:r>
              <a:rPr lang="en-US" b="1" dirty="0">
                <a:solidFill>
                  <a:schemeClr val="bg1"/>
                </a:solidFill>
              </a:rPr>
              <a:t>implemented</a:t>
            </a:r>
            <a:r>
              <a:rPr lang="en-US" b="1" dirty="0">
                <a:solidFill>
                  <a:schemeClr val="tx2">
                    <a:lumMod val="75000"/>
                  </a:schemeClr>
                </a:solidFill>
              </a:rPr>
              <a:t> </a:t>
            </a:r>
            <a:r>
              <a:rPr lang="en-US" dirty="0"/>
              <a:t>methods</a:t>
            </a:r>
          </a:p>
          <a:p>
            <a:r>
              <a:rPr lang="en-US" dirty="0" smtClean="0"/>
              <a:t>A Client </a:t>
            </a:r>
            <a:r>
              <a:rPr lang="en-US" dirty="0"/>
              <a:t>references a </a:t>
            </a:r>
            <a:r>
              <a:rPr lang="en-US" dirty="0" smtClean="0"/>
              <a:t>class, </a:t>
            </a:r>
            <a:r>
              <a:rPr lang="en-US" dirty="0"/>
              <a:t>but only </a:t>
            </a:r>
            <a:r>
              <a:rPr lang="en-US" dirty="0" smtClean="0"/>
              <a:t>uses a </a:t>
            </a:r>
            <a:r>
              <a:rPr lang="en-US" b="1" dirty="0">
                <a:solidFill>
                  <a:schemeClr val="bg1"/>
                </a:solidFill>
              </a:rPr>
              <a:t>small</a:t>
            </a:r>
            <a:r>
              <a:rPr lang="en-US" b="1" dirty="0">
                <a:solidFill>
                  <a:schemeClr val="tx2">
                    <a:lumMod val="75000"/>
                  </a:schemeClr>
                </a:solidFill>
              </a:rPr>
              <a:t> </a:t>
            </a:r>
            <a:r>
              <a:rPr lang="en-US" b="1" dirty="0">
                <a:solidFill>
                  <a:schemeClr val="bg1"/>
                </a:solidFill>
              </a:rPr>
              <a:t>portion</a:t>
            </a:r>
            <a:r>
              <a:rPr lang="en-US" b="1" dirty="0">
                <a:solidFill>
                  <a:schemeClr val="tx2">
                    <a:lumMod val="75000"/>
                  </a:schemeClr>
                </a:solidFill>
              </a:rPr>
              <a:t> </a:t>
            </a:r>
            <a:r>
              <a:rPr lang="en-US" dirty="0"/>
              <a:t>of it</a:t>
            </a:r>
          </a:p>
          <a:p>
            <a:endParaRPr lang="en-US" dirty="0"/>
          </a:p>
          <a:p>
            <a:endParaRPr lang="en-US" dirty="0"/>
          </a:p>
          <a:p>
            <a:pPr lvl="1"/>
            <a:endParaRPr lang="en-US" dirty="0"/>
          </a:p>
          <a:p>
            <a:endParaRPr lang="bg-BG" dirty="0"/>
          </a:p>
        </p:txBody>
      </p:sp>
      <p:sp>
        <p:nvSpPr>
          <p:cNvPr id="4" name="Title 3">
            <a:extLst>
              <a:ext uri="{FF2B5EF4-FFF2-40B4-BE49-F238E27FC236}">
                <a16:creationId xmlns:a16="http://schemas.microsoft.com/office/drawing/2014/main" id="{1D25D454-177A-42B3-9469-71D556433A0C}"/>
              </a:ext>
            </a:extLst>
          </p:cNvPr>
          <p:cNvSpPr>
            <a:spLocks noGrp="1"/>
          </p:cNvSpPr>
          <p:nvPr>
            <p:ph type="title"/>
          </p:nvPr>
        </p:nvSpPr>
        <p:spPr/>
        <p:txBody>
          <a:bodyPr/>
          <a:lstStyle/>
          <a:p>
            <a:r>
              <a:rPr lang="en-US"/>
              <a:t>Design Smells - Violations</a:t>
            </a:r>
            <a:endParaRPr lang="en-US" dirty="0"/>
          </a:p>
        </p:txBody>
      </p:sp>
      <p:sp>
        <p:nvSpPr>
          <p:cNvPr id="2" name="Slide Number Placeholder 1">
            <a:extLst>
              <a:ext uri="{FF2B5EF4-FFF2-40B4-BE49-F238E27FC236}">
                <a16:creationId xmlns:a16="http://schemas.microsoft.com/office/drawing/2014/main" id="{31C5E177-2031-4C24-8DA5-9F3E3716562C}"/>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25</a:t>
            </a:fld>
            <a:endParaRPr lang="en-US" dirty="0"/>
          </a:p>
        </p:txBody>
      </p:sp>
      <p:sp>
        <p:nvSpPr>
          <p:cNvPr id="7" name="Rectangle 6">
            <a:extLst>
              <a:ext uri="{FF2B5EF4-FFF2-40B4-BE49-F238E27FC236}">
                <a16:creationId xmlns:a16="http://schemas.microsoft.com/office/drawing/2014/main" id="{2D386AF7-721C-4539-84D9-2373A07A7407}"/>
              </a:ext>
            </a:extLst>
          </p:cNvPr>
          <p:cNvSpPr>
            <a:spLocks noChangeArrowheads="1"/>
          </p:cNvSpPr>
          <p:nvPr/>
        </p:nvSpPr>
        <p:spPr bwMode="auto">
          <a:xfrm>
            <a:off x="752190" y="2629091"/>
            <a:ext cx="7578621" cy="206210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bg-BG" sz="3200" b="1" dirty="0">
                <a:latin typeface="Consolas" panose="020B0609020204030204" pitchFamily="49" charset="0"/>
              </a:rPr>
              <a:t>"</a:t>
            </a:r>
            <a:r>
              <a:rPr lang="en-US" sz="3200" b="1" dirty="0">
                <a:latin typeface="Consolas" panose="020B0609020204030204" pitchFamily="49" charset="0"/>
              </a:rPr>
              <a:t>Abstraction is </a:t>
            </a:r>
            <a:r>
              <a:rPr lang="en-US" sz="3200" b="1" dirty="0">
                <a:solidFill>
                  <a:schemeClr val="bg1"/>
                </a:solidFill>
                <a:latin typeface="Consolas" panose="020B0609020204030204" pitchFamily="49" charset="0"/>
              </a:rPr>
              <a:t>elimination</a:t>
            </a:r>
            <a:r>
              <a:rPr lang="en-US" sz="3200" b="1" dirty="0">
                <a:latin typeface="Consolas" panose="020B0609020204030204" pitchFamily="49" charset="0"/>
              </a:rPr>
              <a:t> </a:t>
            </a:r>
          </a:p>
          <a:p>
            <a:r>
              <a:rPr lang="en-US" sz="3200" b="1" dirty="0">
                <a:latin typeface="Consolas" panose="020B0609020204030204" pitchFamily="49" charset="0"/>
              </a:rPr>
              <a:t>of the </a:t>
            </a:r>
            <a:r>
              <a:rPr lang="en-US" sz="3200" b="1" dirty="0">
                <a:solidFill>
                  <a:schemeClr val="bg1"/>
                </a:solidFill>
                <a:latin typeface="Consolas" panose="020B0609020204030204" pitchFamily="49" charset="0"/>
              </a:rPr>
              <a:t>irrelevant</a:t>
            </a:r>
            <a:r>
              <a:rPr lang="en-US" sz="3200" b="1" dirty="0">
                <a:latin typeface="Consolas" panose="020B0609020204030204" pitchFamily="49" charset="0"/>
              </a:rPr>
              <a:t> and </a:t>
            </a:r>
          </a:p>
          <a:p>
            <a:r>
              <a:rPr lang="en-US" sz="3200" b="1" dirty="0">
                <a:solidFill>
                  <a:schemeClr val="bg1"/>
                </a:solidFill>
                <a:latin typeface="Consolas" panose="020B0609020204030204" pitchFamily="49" charset="0"/>
              </a:rPr>
              <a:t>amplification</a:t>
            </a:r>
            <a:r>
              <a:rPr lang="en-US" sz="3200" b="1" dirty="0">
                <a:latin typeface="Consolas" panose="020B0609020204030204" pitchFamily="49" charset="0"/>
              </a:rPr>
              <a:t> of the </a:t>
            </a:r>
            <a:r>
              <a:rPr lang="en-US" sz="3200" b="1" dirty="0">
                <a:solidFill>
                  <a:schemeClr val="bg1"/>
                </a:solidFill>
                <a:latin typeface="Consolas" panose="020B0609020204030204" pitchFamily="49" charset="0"/>
              </a:rPr>
              <a:t>essential</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345142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What does the client </a:t>
            </a:r>
            <a:r>
              <a:rPr lang="en-US" b="1" dirty="0">
                <a:solidFill>
                  <a:schemeClr val="bg1"/>
                </a:solidFill>
              </a:rPr>
              <a:t>see</a:t>
            </a:r>
            <a:r>
              <a:rPr lang="en-US" dirty="0"/>
              <a:t> and </a:t>
            </a:r>
            <a:r>
              <a:rPr lang="en-US" b="1" dirty="0">
                <a:solidFill>
                  <a:schemeClr val="bg1"/>
                </a:solidFill>
              </a:rPr>
              <a:t>use</a:t>
            </a:r>
            <a:r>
              <a:rPr lang="en-US" dirty="0"/>
              <a:t>?</a:t>
            </a:r>
          </a:p>
          <a:p>
            <a:r>
              <a:rPr lang="en-US" dirty="0"/>
              <a:t>The "</a:t>
            </a:r>
            <a:r>
              <a:rPr lang="en-US" b="1" dirty="0">
                <a:solidFill>
                  <a:schemeClr val="bg1"/>
                </a:solidFill>
              </a:rPr>
              <a:t>fat</a:t>
            </a:r>
            <a:r>
              <a:rPr lang="en-US" dirty="0"/>
              <a:t>" interfaces implement a </a:t>
            </a:r>
            <a:r>
              <a:rPr lang="en-US" b="1" dirty="0">
                <a:solidFill>
                  <a:schemeClr val="bg1"/>
                </a:solidFill>
              </a:rPr>
              <a:t>number</a:t>
            </a:r>
            <a:r>
              <a:rPr lang="en-US" b="1" dirty="0">
                <a:solidFill>
                  <a:schemeClr val="tx2">
                    <a:lumMod val="75000"/>
                  </a:schemeClr>
                </a:solidFill>
              </a:rPr>
              <a:t> </a:t>
            </a:r>
            <a:r>
              <a:rPr lang="en-US" b="1" dirty="0">
                <a:solidFill>
                  <a:schemeClr val="bg1"/>
                </a:solidFill>
              </a:rPr>
              <a:t>of</a:t>
            </a:r>
            <a:r>
              <a:rPr lang="en-US" b="1" dirty="0">
                <a:solidFill>
                  <a:schemeClr val="tx2">
                    <a:lumMod val="75000"/>
                  </a:schemeClr>
                </a:solidFill>
              </a:rPr>
              <a:t> </a:t>
            </a:r>
            <a:r>
              <a:rPr lang="en-US" b="1" dirty="0">
                <a:solidFill>
                  <a:schemeClr val="bg1"/>
                </a:solidFill>
              </a:rPr>
              <a:t>small</a:t>
            </a:r>
            <a:r>
              <a:rPr lang="en-US" b="1" dirty="0">
                <a:solidFill>
                  <a:schemeClr val="tx2">
                    <a:lumMod val="75000"/>
                  </a:schemeClr>
                </a:solidFill>
              </a:rPr>
              <a:t> </a:t>
            </a:r>
            <a:r>
              <a:rPr lang="en-US" dirty="0"/>
              <a:t>interfaces </a:t>
            </a:r>
            <a:br>
              <a:rPr lang="en-US" dirty="0"/>
            </a:br>
            <a:r>
              <a:rPr lang="en-US" dirty="0"/>
              <a:t>with just what you need</a:t>
            </a:r>
          </a:p>
          <a:p>
            <a:r>
              <a:rPr lang="en-US" dirty="0"/>
              <a:t>All</a:t>
            </a:r>
            <a:r>
              <a:rPr lang="en-US" dirty="0">
                <a:solidFill>
                  <a:schemeClr val="tx2">
                    <a:lumMod val="75000"/>
                  </a:schemeClr>
                </a:solidFill>
              </a:rPr>
              <a:t> </a:t>
            </a:r>
            <a:r>
              <a:rPr lang="en-US" b="1" dirty="0">
                <a:solidFill>
                  <a:schemeClr val="bg1"/>
                </a:solidFill>
              </a:rPr>
              <a:t>public</a:t>
            </a:r>
            <a:r>
              <a:rPr lang="en-US" b="1" dirty="0">
                <a:solidFill>
                  <a:schemeClr val="tx2">
                    <a:lumMod val="75000"/>
                  </a:schemeClr>
                </a:solidFill>
              </a:rPr>
              <a:t> </a:t>
            </a:r>
            <a:r>
              <a:rPr lang="en-US" b="1" dirty="0">
                <a:solidFill>
                  <a:schemeClr val="bg1"/>
                </a:solidFill>
              </a:rPr>
              <a:t>members</a:t>
            </a:r>
            <a:r>
              <a:rPr lang="en-US" b="1" dirty="0">
                <a:solidFill>
                  <a:schemeClr val="tx2">
                    <a:lumMod val="75000"/>
                  </a:schemeClr>
                </a:solidFill>
              </a:rPr>
              <a:t> </a:t>
            </a:r>
            <a:r>
              <a:rPr lang="en-US" dirty="0"/>
              <a:t>of a class divided in </a:t>
            </a:r>
            <a:r>
              <a:rPr lang="en-US" b="1" dirty="0">
                <a:solidFill>
                  <a:schemeClr val="bg1"/>
                </a:solidFill>
              </a:rPr>
              <a:t>separate</a:t>
            </a:r>
            <a:r>
              <a:rPr lang="en-US" b="1" dirty="0">
                <a:solidFill>
                  <a:schemeClr val="tx2">
                    <a:lumMod val="75000"/>
                  </a:schemeClr>
                </a:solidFill>
              </a:rPr>
              <a:t> </a:t>
            </a:r>
            <a:r>
              <a:rPr lang="en-US" b="1" dirty="0">
                <a:solidFill>
                  <a:schemeClr val="bg1"/>
                </a:solidFill>
              </a:rPr>
              <a:t>classes</a:t>
            </a:r>
            <a:r>
              <a:rPr lang="en-US" b="1" dirty="0">
                <a:solidFill>
                  <a:schemeClr val="tx2">
                    <a:lumMod val="75000"/>
                  </a:schemeClr>
                </a:solidFill>
              </a:rPr>
              <a:t> </a:t>
            </a:r>
            <a:br>
              <a:rPr lang="en-US" b="1" dirty="0">
                <a:solidFill>
                  <a:schemeClr val="tx2">
                    <a:lumMod val="75000"/>
                  </a:schemeClr>
                </a:solidFill>
              </a:rPr>
            </a:br>
            <a:r>
              <a:rPr lang="en-US" dirty="0"/>
              <a:t>– </a:t>
            </a:r>
            <a:r>
              <a:rPr lang="en-US" dirty="0" smtClean="0"/>
              <a:t>again, </a:t>
            </a:r>
            <a:r>
              <a:rPr lang="en-US" dirty="0"/>
              <a:t>could be thought of as an interface</a:t>
            </a:r>
          </a:p>
          <a:p>
            <a:r>
              <a:rPr lang="en-US" dirty="0"/>
              <a:t>Let the </a:t>
            </a:r>
            <a:r>
              <a:rPr lang="en-US" b="1" dirty="0">
                <a:solidFill>
                  <a:schemeClr val="bg1"/>
                </a:solidFill>
              </a:rPr>
              <a:t>client</a:t>
            </a:r>
            <a:r>
              <a:rPr lang="en-US" b="1" dirty="0">
                <a:solidFill>
                  <a:schemeClr val="tx2">
                    <a:lumMod val="75000"/>
                  </a:schemeClr>
                </a:solidFill>
              </a:rPr>
              <a:t> </a:t>
            </a:r>
            <a:r>
              <a:rPr lang="en-US" b="1" dirty="0">
                <a:solidFill>
                  <a:schemeClr val="bg1"/>
                </a:solidFill>
              </a:rPr>
              <a:t>define</a:t>
            </a:r>
            <a:r>
              <a:rPr lang="en-US" b="1" dirty="0">
                <a:solidFill>
                  <a:schemeClr val="tx2">
                    <a:lumMod val="75000"/>
                  </a:schemeClr>
                </a:solidFill>
              </a:rPr>
              <a:t> </a:t>
            </a:r>
            <a:r>
              <a:rPr lang="en-US" b="1" dirty="0">
                <a:solidFill>
                  <a:schemeClr val="bg1"/>
                </a:solidFill>
              </a:rPr>
              <a:t>interfaces</a:t>
            </a:r>
            <a:r>
              <a:rPr lang="en-US" dirty="0"/>
              <a:t> –</a:t>
            </a:r>
            <a:r>
              <a:rPr lang="en-US" b="1" dirty="0">
                <a:solidFill>
                  <a:schemeClr val="tx2">
                    <a:lumMod val="75000"/>
                  </a:schemeClr>
                </a:solidFill>
              </a:rPr>
              <a:t> </a:t>
            </a:r>
            <a:r>
              <a:rPr lang="en-US" b="1" dirty="0"/>
              <a:t>"</a:t>
            </a:r>
            <a:r>
              <a:rPr lang="en-US" b="1" dirty="0">
                <a:solidFill>
                  <a:schemeClr val="bg1"/>
                </a:solidFill>
              </a:rPr>
              <a:t>role</a:t>
            </a:r>
            <a:r>
              <a:rPr lang="en-US" b="1" dirty="0"/>
              <a:t>"</a:t>
            </a:r>
            <a:r>
              <a:rPr lang="en-US" dirty="0"/>
              <a:t> interfaces</a:t>
            </a:r>
          </a:p>
          <a:p>
            <a:pPr marL="0" indent="0">
              <a:buNone/>
            </a:pPr>
            <a:endParaRPr lang="en-US" dirty="0"/>
          </a:p>
          <a:p>
            <a:pPr marL="0" indent="0">
              <a:buNone/>
            </a:pPr>
            <a:endParaRPr lang="en-US" dirty="0"/>
          </a:p>
        </p:txBody>
      </p:sp>
      <p:sp>
        <p:nvSpPr>
          <p:cNvPr id="4" name="Title 3">
            <a:extLst>
              <a:ext uri="{FF2B5EF4-FFF2-40B4-BE49-F238E27FC236}">
                <a16:creationId xmlns:a16="http://schemas.microsoft.com/office/drawing/2014/main" id="{682855ED-1963-4083-BD14-E7CEA54E0E58}"/>
              </a:ext>
            </a:extLst>
          </p:cNvPr>
          <p:cNvSpPr>
            <a:spLocks noGrp="1"/>
          </p:cNvSpPr>
          <p:nvPr>
            <p:ph type="title"/>
          </p:nvPr>
        </p:nvSpPr>
        <p:spPr/>
        <p:txBody>
          <a:bodyPr/>
          <a:lstStyle/>
          <a:p>
            <a:r>
              <a:rPr lang="en-US" dirty="0"/>
              <a:t>ISP - Approaches</a:t>
            </a:r>
          </a:p>
        </p:txBody>
      </p:sp>
      <p:sp>
        <p:nvSpPr>
          <p:cNvPr id="2" name="Slide Number Placeholder 1">
            <a:extLst>
              <a:ext uri="{FF2B5EF4-FFF2-40B4-BE49-F238E27FC236}">
                <a16:creationId xmlns:a16="http://schemas.microsoft.com/office/drawing/2014/main" id="{8ED4D2AD-9C9B-4BAC-8DF8-8A837B6090D2}"/>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421255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Small and Cohesive "</a:t>
            </a:r>
            <a:r>
              <a:rPr lang="en-GB" b="1" dirty="0">
                <a:solidFill>
                  <a:schemeClr val="bg1"/>
                </a:solidFill>
              </a:rPr>
              <a:t>Role</a:t>
            </a:r>
            <a:r>
              <a:rPr lang="en-GB" dirty="0"/>
              <a:t>" Interfaces</a:t>
            </a:r>
          </a:p>
        </p:txBody>
      </p:sp>
      <p:sp>
        <p:nvSpPr>
          <p:cNvPr id="2" name="Title 1"/>
          <p:cNvSpPr>
            <a:spLocks noGrp="1"/>
          </p:cNvSpPr>
          <p:nvPr>
            <p:ph type="title"/>
          </p:nvPr>
        </p:nvSpPr>
        <p:spPr/>
        <p:txBody>
          <a:bodyPr>
            <a:normAutofit/>
          </a:bodyPr>
          <a:lstStyle/>
          <a:p>
            <a:r>
              <a:rPr lang="en-US" dirty="0"/>
              <a:t>Cohesive Interfaces</a:t>
            </a:r>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27</a:t>
            </a:fld>
            <a:endParaRPr lang="en-US" dirty="0"/>
          </a:p>
        </p:txBody>
      </p:sp>
      <p:sp>
        <p:nvSpPr>
          <p:cNvPr id="10" name="Rectangle 9"/>
          <p:cNvSpPr>
            <a:spLocks noChangeArrowheads="1"/>
          </p:cNvSpPr>
          <p:nvPr/>
        </p:nvSpPr>
        <p:spPr bwMode="auto">
          <a:xfrm>
            <a:off x="772954" y="1872876"/>
            <a:ext cx="6932863" cy="452431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interface </a:t>
            </a:r>
            <a:r>
              <a:rPr lang="en-GB" sz="2400" b="1" noProof="1">
                <a:solidFill>
                  <a:schemeClr val="bg1"/>
                </a:solidFill>
                <a:latin typeface="Consolas" pitchFamily="49" charset="0"/>
              </a:rPr>
              <a:t>I</a:t>
            </a:r>
            <a:r>
              <a:rPr lang="en-GB" sz="2400" b="1" noProof="1">
                <a:solidFill>
                  <a:schemeClr val="bg1"/>
                </a:solidFill>
                <a:latin typeface="Consolas" pitchFamily="49" charset="0"/>
                <a:cs typeface="Consolas" pitchFamily="49" charset="0"/>
              </a:rPr>
              <a:t>Sleeper</a:t>
            </a:r>
            <a:endParaRPr lang="en-GB" sz="2400" b="1" noProof="1">
              <a:solidFill>
                <a:schemeClr val="tx2"/>
              </a:solidFill>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Sleep();</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class </a:t>
            </a:r>
            <a:r>
              <a:rPr lang="en-GB" sz="2400" b="1" noProof="1">
                <a:solidFill>
                  <a:schemeClr val="bg1"/>
                </a:solidFill>
                <a:latin typeface="Consolas" pitchFamily="49" charset="0"/>
                <a:cs typeface="Consolas" pitchFamily="49" charset="0"/>
              </a:rPr>
              <a:t>Robot</a:t>
            </a:r>
            <a:r>
              <a:rPr lang="en-GB" sz="2400" b="1" noProof="1">
                <a:solidFill>
                  <a:schemeClr val="tx2">
                    <a:lumMod val="75000"/>
                  </a:schemeClr>
                </a:solidFill>
                <a:latin typeface="Consolas" pitchFamily="49" charset="0"/>
                <a:cs typeface="Consolas" pitchFamily="49" charset="0"/>
              </a:rPr>
              <a:t> </a:t>
            </a:r>
            <a:r>
              <a:rPr lang="en-GB" sz="2400" b="1" noProof="1">
                <a:latin typeface="Consolas" pitchFamily="49" charset="0"/>
                <a:cs typeface="Consolas" pitchFamily="49" charset="0"/>
              </a:rPr>
              <a:t>:</a:t>
            </a:r>
            <a:r>
              <a:rPr lang="en-GB" sz="2400" b="1" noProof="1">
                <a:solidFill>
                  <a:schemeClr val="tx2">
                    <a:lumMod val="75000"/>
                  </a:schemeClr>
                </a:solidFill>
                <a:latin typeface="Consolas" pitchFamily="49" charset="0"/>
                <a:cs typeface="Consolas" pitchFamily="49" charset="0"/>
              </a:rPr>
              <a:t> </a:t>
            </a:r>
            <a:r>
              <a:rPr lang="en-GB" sz="2400" b="1" noProof="1">
                <a:solidFill>
                  <a:schemeClr val="bg1"/>
                </a:solidFill>
                <a:latin typeface="Consolas" pitchFamily="49" charset="0"/>
                <a:cs typeface="Consolas" pitchFamily="49" charset="0"/>
              </a:rPr>
              <a:t>IWorker</a:t>
            </a:r>
            <a:r>
              <a:rPr lang="en-GB"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void Work() { </a:t>
            </a:r>
            <a:r>
              <a:rPr lang="en-GB" sz="2400" b="1" i="1" noProof="1">
                <a:solidFill>
                  <a:schemeClr val="accent2"/>
                </a:solidFill>
                <a:latin typeface="Consolas" pitchFamily="49" charset="0"/>
                <a:cs typeface="Consolas" pitchFamily="49" charset="0"/>
              </a:rPr>
              <a:t>// Do some work…</a:t>
            </a:r>
            <a:r>
              <a:rPr lang="en-GB" sz="2400" b="1" i="1" noProof="1">
                <a:latin typeface="Consolas" pitchFamily="49" charset="0"/>
                <a:cs typeface="Consolas" pitchFamily="49" charset="0"/>
              </a:rPr>
              <a:t> </a:t>
            </a: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Tree>
    <p:extLst>
      <p:ext uri="{BB962C8B-B14F-4D97-AF65-F5344CB8AC3E}">
        <p14:creationId xmlns:p14="http://schemas.microsoft.com/office/powerpoint/2010/main" val="20568189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600" dirty="0"/>
              <a:t>Problem that the </a:t>
            </a:r>
            <a:r>
              <a:rPr lang="en-US" sz="3600" b="1" dirty="0">
                <a:solidFill>
                  <a:schemeClr val="bg1"/>
                </a:solidFill>
              </a:rPr>
              <a:t>Adapter</a:t>
            </a:r>
            <a:r>
              <a:rPr lang="en-US" sz="3600" b="1" dirty="0">
                <a:solidFill>
                  <a:schemeClr val="tx2">
                    <a:lumMod val="75000"/>
                  </a:schemeClr>
                </a:solidFill>
              </a:rPr>
              <a:t> </a:t>
            </a:r>
            <a:r>
              <a:rPr lang="en-US" sz="3600" b="1" dirty="0">
                <a:solidFill>
                  <a:schemeClr val="bg1"/>
                </a:solidFill>
              </a:rPr>
              <a:t>pattern</a:t>
            </a:r>
            <a:r>
              <a:rPr lang="en-US" sz="3600" b="1" dirty="0"/>
              <a:t> </a:t>
            </a:r>
            <a:r>
              <a:rPr lang="en-US" sz="3600" dirty="0"/>
              <a:t>solves</a:t>
            </a:r>
          </a:p>
          <a:p>
            <a:pPr lvl="1">
              <a:buClr>
                <a:schemeClr val="tx1"/>
              </a:buClr>
            </a:pPr>
            <a:r>
              <a:rPr lang="en-US" sz="3600" b="1" dirty="0">
                <a:solidFill>
                  <a:schemeClr val="bg1"/>
                </a:solidFill>
              </a:rPr>
              <a:t>Reusing</a:t>
            </a:r>
            <a:r>
              <a:rPr lang="en-US" sz="3600" dirty="0"/>
              <a:t> classes that do not have  an </a:t>
            </a:r>
            <a:r>
              <a:rPr lang="en-US" sz="3600" b="1" dirty="0">
                <a:solidFill>
                  <a:schemeClr val="bg1"/>
                </a:solidFill>
              </a:rPr>
              <a:t>interface</a:t>
            </a:r>
            <a:r>
              <a:rPr lang="en-US" sz="3600" dirty="0"/>
              <a:t> that  </a:t>
            </a:r>
            <a:br>
              <a:rPr lang="en-US" sz="3600" dirty="0"/>
            </a:br>
            <a:r>
              <a:rPr lang="en-US" sz="3600" dirty="0"/>
              <a:t>a client requires</a:t>
            </a:r>
          </a:p>
          <a:p>
            <a:pPr lvl="1"/>
            <a:r>
              <a:rPr lang="en-US" sz="3600" dirty="0"/>
              <a:t>Making classes with </a:t>
            </a:r>
            <a:r>
              <a:rPr lang="en-US" sz="3600" b="1" dirty="0">
                <a:solidFill>
                  <a:schemeClr val="bg1"/>
                </a:solidFill>
              </a:rPr>
              <a:t>incompatible</a:t>
            </a:r>
            <a:r>
              <a:rPr lang="en-US" sz="3600" dirty="0"/>
              <a:t> interfaces work </a:t>
            </a:r>
            <a:br>
              <a:rPr lang="en-US" sz="3600" dirty="0"/>
            </a:br>
            <a:r>
              <a:rPr lang="en-US" sz="3600" dirty="0"/>
              <a:t>together</a:t>
            </a:r>
          </a:p>
          <a:p>
            <a:pPr lvl="1"/>
            <a:r>
              <a:rPr lang="en-US" sz="3600" dirty="0"/>
              <a:t>Providing </a:t>
            </a:r>
            <a:r>
              <a:rPr lang="en-US" sz="3600" b="1" dirty="0">
                <a:solidFill>
                  <a:schemeClr val="bg1"/>
                </a:solidFill>
              </a:rPr>
              <a:t>an</a:t>
            </a:r>
            <a:r>
              <a:rPr lang="en-US" sz="3600" dirty="0"/>
              <a:t> </a:t>
            </a:r>
            <a:r>
              <a:rPr lang="en-US" sz="3600" b="1" dirty="0">
                <a:solidFill>
                  <a:schemeClr val="bg1"/>
                </a:solidFill>
              </a:rPr>
              <a:t>alternative</a:t>
            </a:r>
            <a:r>
              <a:rPr lang="en-US" sz="3600" dirty="0"/>
              <a:t> interface for a class</a:t>
            </a:r>
          </a:p>
          <a:p>
            <a:pPr marL="377887" lvl="1" indent="0">
              <a:buNone/>
            </a:pPr>
            <a:endParaRPr lang="en-US"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a:t>Adapter Pattern</a:t>
            </a:r>
            <a:endParaRPr lang="en-US" dirty="0"/>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28</a:t>
            </a:fld>
            <a:endParaRPr lang="en-US" dirty="0"/>
          </a:p>
        </p:txBody>
      </p:sp>
    </p:spTree>
    <p:extLst>
      <p:ext uri="{BB962C8B-B14F-4D97-AF65-F5344CB8AC3E}">
        <p14:creationId xmlns:p14="http://schemas.microsoft.com/office/powerpoint/2010/main" val="31696102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741139" y="2508928"/>
            <a:ext cx="10716622" cy="31947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class Adaptee</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public void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    Console.Write</a:t>
            </a:r>
          </a:p>
          <a:p>
            <a:pPr>
              <a:lnSpc>
                <a:spcPct val="90000"/>
              </a:lnSpc>
            </a:pPr>
            <a:r>
              <a:rPr lang="en-US" sz="2800" b="1" dirty="0">
                <a:latin typeface="Consolas" pitchFamily="49" charset="0"/>
                <a:cs typeface="Consolas" pitchFamily="49" charset="0"/>
              </a:rPr>
              <a:t>	("Called SpecificRequest()");</a:t>
            </a:r>
          </a:p>
          <a:p>
            <a:pPr>
              <a:lnSpc>
                <a:spcPct val="90000"/>
              </a:lnSpc>
            </a:pPr>
            <a:r>
              <a:rPr lang="en-US" sz="2800" b="1" dirty="0">
                <a:latin typeface="Consolas" pitchFamily="49" charset="0"/>
                <a:cs typeface="Consolas" pitchFamily="49" charset="0"/>
              </a:rPr>
              <a:t>  }</a:t>
            </a:r>
          </a:p>
          <a:p>
            <a:pPr>
              <a:lnSpc>
                <a:spcPct val="90000"/>
              </a:lnSpc>
            </a:pPr>
            <a:r>
              <a:rPr lang="en-US" sz="2800" b="1" dirty="0">
                <a:latin typeface="Consolas" pitchFamily="49" charset="0"/>
                <a:cs typeface="Consolas" pitchFamily="49" charset="0"/>
              </a:rPr>
              <a:t>}</a:t>
            </a:r>
          </a:p>
        </p:txBody>
      </p:sp>
      <p:sp>
        <p:nvSpPr>
          <p:cNvPr id="6" name="Text Placeholder 5"/>
          <p:cNvSpPr>
            <a:spLocks noGrp="1"/>
          </p:cNvSpPr>
          <p:nvPr>
            <p:ph type="body" sz="quarter" idx="10"/>
          </p:nvPr>
        </p:nvSpPr>
        <p:spPr/>
        <p:txBody>
          <a:bodyPr/>
          <a:lstStyle/>
          <a:p>
            <a:r>
              <a:rPr lang="en-US" dirty="0"/>
              <a:t>Convert the </a:t>
            </a:r>
            <a:r>
              <a:rPr lang="en-US" b="1" dirty="0">
                <a:solidFill>
                  <a:schemeClr val="bg1"/>
                </a:solidFill>
              </a:rPr>
              <a:t>incompatible</a:t>
            </a:r>
            <a:r>
              <a:rPr lang="en-US" dirty="0"/>
              <a:t> interface of a class Adaptee into </a:t>
            </a:r>
            <a:br>
              <a:rPr lang="en-US" dirty="0"/>
            </a:br>
            <a:r>
              <a:rPr lang="en-US" dirty="0"/>
              <a:t>another interface – Target, that clients require</a:t>
            </a:r>
          </a:p>
          <a:p>
            <a:endParaRPr lang="bg-BG" dirty="0"/>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29</a:t>
            </a:fld>
            <a:endParaRPr lang="en-US" dirty="0"/>
          </a:p>
        </p:txBody>
      </p:sp>
      <p:sp>
        <p:nvSpPr>
          <p:cNvPr id="5" name="Rectangle 4"/>
          <p:cNvSpPr>
            <a:spLocks noChangeArrowheads="1"/>
          </p:cNvSpPr>
          <p:nvPr/>
        </p:nvSpPr>
        <p:spPr bwMode="auto">
          <a:xfrm>
            <a:off x="7876361" y="4060122"/>
            <a:ext cx="3581400" cy="16435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nSpc>
                <a:spcPct val="90000"/>
              </a:lnSpc>
            </a:pPr>
            <a:r>
              <a:rPr lang="en-US" sz="2800" b="1" dirty="0">
                <a:latin typeface="Consolas" pitchFamily="49" charset="0"/>
                <a:cs typeface="Consolas" pitchFamily="49" charset="0"/>
              </a:rPr>
              <a:t>interface Target</a:t>
            </a:r>
          </a:p>
          <a:p>
            <a:pPr>
              <a:lnSpc>
                <a:spcPct val="90000"/>
              </a:lnSpc>
            </a:pPr>
            <a:r>
              <a:rPr lang="en-US" sz="2800" b="1" dirty="0">
                <a:latin typeface="Consolas" pitchFamily="49" charset="0"/>
                <a:cs typeface="Consolas" pitchFamily="49" charset="0"/>
              </a:rPr>
              <a:t>{</a:t>
            </a:r>
          </a:p>
          <a:p>
            <a:pPr>
              <a:lnSpc>
                <a:spcPct val="90000"/>
              </a:lnSpc>
            </a:pPr>
            <a:r>
              <a:rPr lang="en-US" sz="2800" b="1" dirty="0">
                <a:latin typeface="Consolas" pitchFamily="49" charset="0"/>
                <a:cs typeface="Consolas" pitchFamily="49" charset="0"/>
              </a:rPr>
              <a:t>  void Request();</a:t>
            </a:r>
          </a:p>
          <a:p>
            <a:pPr>
              <a:lnSpc>
                <a:spcPct val="90000"/>
              </a:lnSpc>
            </a:pPr>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825836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DD1E-5D91-48A3-AD6D-45FBA980D106}" type="slidenum">
              <a:rPr kumimoji="0" lang="en-US" sz="1000" b="0" i="0" u="none" strike="noStrike" kern="1200" cap="none" spc="0" normalizeH="0" baseline="0" noProof="0" smtClean="0">
                <a:ln>
                  <a:noFill/>
                </a:ln>
                <a:solidFill>
                  <a:srgbClr val="23446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234465"/>
              </a:solidFill>
              <a:effectLst/>
              <a:uLnTx/>
              <a:uFillTx/>
              <a:latin typeface="Calibri" panose="020F0502020204030204"/>
              <a:ea typeface="+mn-ea"/>
              <a:cs typeface="+mn-cs"/>
            </a:endParaRPr>
          </a:p>
        </p:txBody>
      </p:sp>
      <p:sp>
        <p:nvSpPr>
          <p:cNvPr id="9" name="Content Placeholder 2"/>
          <p:cNvSpPr txBox="1">
            <a:spLocks/>
          </p:cNvSpPr>
          <p:nvPr/>
        </p:nvSpPr>
        <p:spPr>
          <a:xfrm>
            <a:off x="173037" y="1347788"/>
            <a:ext cx="11804650" cy="5373687"/>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endParaRPr kumimoji="0" lang="bg-BG" sz="3398" b="1" i="0" u="none" strike="noStrike" kern="1200" cap="none" spc="0" normalizeH="0" baseline="0" noProof="0" dirty="0">
              <a:ln>
                <a:noFill/>
              </a:ln>
              <a:solidFill>
                <a:srgbClr val="234465"/>
              </a:solidFill>
              <a:effectLst/>
              <a:uLnTx/>
              <a:uFillTx/>
              <a:latin typeface="Calibri" panose="020F0502020204030204"/>
              <a:ea typeface="+mn-ea"/>
              <a:cs typeface="+mn-cs"/>
            </a:endParaRPr>
          </a:p>
          <a:p>
            <a:pPr marL="0" marR="0" lvl="0" indent="0" algn="ctr" defTabSz="1218438" rtl="0" eaLnBrk="1" fontAlgn="auto" latinLnBrk="1" hangingPunct="1">
              <a:lnSpc>
                <a:spcPct val="105000"/>
              </a:lnSpc>
              <a:spcBef>
                <a:spcPts val="600"/>
              </a:spcBef>
              <a:spcAft>
                <a:spcPts val="600"/>
              </a:spcAft>
              <a:buClrTx/>
              <a:buSzTx/>
              <a:buFont typeface="Wingdings" panose="05000000000000000000" pitchFamily="2" charset="2"/>
              <a:buNone/>
              <a:tabLst/>
              <a:defRPr/>
            </a:pPr>
            <a:r>
              <a:rPr kumimoji="0" lang="en-US" sz="7200" b="1" i="0" u="sng" strike="noStrike" kern="1200" cap="none" spc="0" normalizeH="0" baseline="0" noProof="0" dirty="0">
                <a:ln>
                  <a:noFill/>
                </a:ln>
                <a:solidFill>
                  <a:srgbClr val="FFA000"/>
                </a:solidFill>
                <a:effectLst/>
                <a:uLnTx/>
                <a:uFillTx/>
                <a:latin typeface="Calibri" panose="020F0502020204030204"/>
                <a:ea typeface="+mn-ea"/>
                <a:cs typeface="+mn-cs"/>
              </a:rPr>
              <a:t>sli.do</a:t>
            </a:r>
            <a: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t/>
            </a:r>
            <a:br>
              <a:rPr kumimoji="0" lang="en-US" sz="6000" b="1" i="0" u="none" strike="noStrike" kern="1200" cap="none" spc="0" normalizeH="0" baseline="0" noProof="0" dirty="0">
                <a:ln>
                  <a:noFill/>
                </a:ln>
                <a:solidFill>
                  <a:srgbClr val="234465"/>
                </a:solidFill>
                <a:effectLst/>
                <a:uLnTx/>
                <a:uFillTx/>
                <a:latin typeface="Calibri" panose="020F0502020204030204"/>
                <a:ea typeface="+mn-ea"/>
                <a:cs typeface="+mn-cs"/>
              </a:rPr>
            </a:br>
            <a:r>
              <a:rPr kumimoji="0" lang="en-US" sz="11500" b="1" i="0" u="none" strike="noStrike" kern="1200" cap="none" spc="0" normalizeH="0" baseline="0" noProof="0" dirty="0">
                <a:ln>
                  <a:noFill/>
                </a:ln>
                <a:solidFill>
                  <a:srgbClr val="234465"/>
                </a:solidFill>
                <a:effectLst/>
                <a:uLnTx/>
                <a:uFillTx/>
                <a:latin typeface="Calibri" panose="020F0502020204030204"/>
                <a:ea typeface="+mn-ea"/>
                <a:cs typeface="+mn-cs"/>
              </a:rPr>
              <a:t>#</a:t>
            </a:r>
            <a:r>
              <a:rPr kumimoji="0" lang="en-US" sz="11500" b="1" i="0" u="none" strike="noStrike" kern="1200" cap="none" spc="0" normalizeH="0" baseline="0" noProof="1">
                <a:ln>
                  <a:noFill/>
                </a:ln>
                <a:solidFill>
                  <a:srgbClr val="234465"/>
                </a:solidFill>
                <a:effectLst/>
                <a:uLnTx/>
                <a:uFillTx/>
                <a:latin typeface="Calibri" panose="020F0502020204030204"/>
                <a:ea typeface="+mn-ea"/>
                <a:cs typeface="+mn-cs"/>
              </a:rPr>
              <a:t>fund-csharp</a:t>
            </a:r>
            <a:endParaRPr kumimoji="0" lang="en-US" sz="3398" b="0" i="0" u="none" strike="noStrike" kern="1200" cap="none" spc="0" normalizeH="0" baseline="0" noProof="1">
              <a:ln>
                <a:noFill/>
              </a:ln>
              <a:solidFill>
                <a:srgbClr val="23446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Define a separate class – Adapter, that does the job</a:t>
            </a:r>
          </a:p>
        </p:txBody>
      </p:sp>
      <p:sp>
        <p:nvSpPr>
          <p:cNvPr id="4" name="Title 3">
            <a:extLst>
              <a:ext uri="{FF2B5EF4-FFF2-40B4-BE49-F238E27FC236}">
                <a16:creationId xmlns:a16="http://schemas.microsoft.com/office/drawing/2014/main" id="{7F5D2198-7DE2-4165-B7F6-5DF7FF6D6D97}"/>
              </a:ext>
            </a:extLst>
          </p:cNvPr>
          <p:cNvSpPr>
            <a:spLocks noGrp="1"/>
          </p:cNvSpPr>
          <p:nvPr>
            <p:ph type="title"/>
          </p:nvPr>
        </p:nvSpPr>
        <p:spPr/>
        <p:txBody>
          <a:bodyPr/>
          <a:lstStyle/>
          <a:p>
            <a:r>
              <a:rPr lang="en-US" dirty="0"/>
              <a:t>Adapter Pattern (2)</a:t>
            </a:r>
          </a:p>
        </p:txBody>
      </p:sp>
      <p:sp>
        <p:nvSpPr>
          <p:cNvPr id="2" name="Slide Number Placeholder 1">
            <a:extLst>
              <a:ext uri="{FF2B5EF4-FFF2-40B4-BE49-F238E27FC236}">
                <a16:creationId xmlns:a16="http://schemas.microsoft.com/office/drawing/2014/main" id="{D58242BA-F7AF-45DA-BEAB-0A7BDE3BEA7F}"/>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30</a:t>
            </a:fld>
            <a:endParaRPr lang="en-US" dirty="0"/>
          </a:p>
        </p:txBody>
      </p:sp>
      <p:sp>
        <p:nvSpPr>
          <p:cNvPr id="7" name="Rectangle 6"/>
          <p:cNvSpPr>
            <a:spLocks noChangeArrowheads="1"/>
          </p:cNvSpPr>
          <p:nvPr/>
        </p:nvSpPr>
        <p:spPr bwMode="auto">
          <a:xfrm>
            <a:off x="820887" y="1908700"/>
            <a:ext cx="8562810"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b="1" dirty="0">
                <a:latin typeface="Consolas" pitchFamily="49" charset="0"/>
                <a:cs typeface="Consolas" pitchFamily="49" charset="0"/>
              </a:rPr>
              <a:t>class Adapter : Target</a:t>
            </a:r>
          </a:p>
          <a:p>
            <a:r>
              <a:rPr lang="en-US" sz="2800" b="1" dirty="0">
                <a:latin typeface="Consolas" pitchFamily="49" charset="0"/>
                <a:cs typeface="Consolas" pitchFamily="49" charset="0"/>
              </a:rPr>
              <a:t>{</a:t>
            </a:r>
          </a:p>
          <a:p>
            <a:r>
              <a:rPr lang="en-US" sz="2800" b="1" dirty="0">
                <a:latin typeface="Consolas" pitchFamily="49" charset="0"/>
                <a:cs typeface="Consolas" pitchFamily="49" charset="0"/>
              </a:rPr>
              <a:t>  private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 adaptee = new </a:t>
            </a:r>
            <a:r>
              <a:rPr lang="en-US" sz="2800" b="1" dirty="0">
                <a:solidFill>
                  <a:schemeClr val="bg1"/>
                </a:solidFill>
                <a:latin typeface="Consolas" pitchFamily="49" charset="0"/>
                <a:cs typeface="Consolas" pitchFamily="49" charset="0"/>
              </a:rPr>
              <a:t>Adaptee()</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public void Request()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    </a:t>
            </a:r>
            <a:r>
              <a:rPr lang="en-US" sz="2800" b="1" i="1" dirty="0">
                <a:solidFill>
                  <a:schemeClr val="accent2"/>
                </a:solidFill>
                <a:latin typeface="Consolas" pitchFamily="49" charset="0"/>
                <a:cs typeface="Consolas" pitchFamily="49" charset="0"/>
              </a:rPr>
              <a:t>// Possibly do some other work</a:t>
            </a:r>
          </a:p>
          <a:p>
            <a:r>
              <a:rPr lang="en-US" sz="2800" b="1" i="1" dirty="0">
                <a:solidFill>
                  <a:schemeClr val="accent2"/>
                </a:solidFill>
                <a:latin typeface="Consolas" pitchFamily="49" charset="0"/>
                <a:cs typeface="Consolas" pitchFamily="49" charset="0"/>
              </a:rPr>
              <a:t>    </a:t>
            </a:r>
            <a:r>
              <a:rPr lang="en-US" sz="2800" b="1" dirty="0">
                <a:latin typeface="Consolas" pitchFamily="49" charset="0"/>
                <a:cs typeface="Consolas" pitchFamily="49" charset="0"/>
              </a:rPr>
              <a:t>adaptee.</a:t>
            </a:r>
            <a:r>
              <a:rPr lang="en-US" sz="2800" b="1" dirty="0">
                <a:solidFill>
                  <a:schemeClr val="bg1"/>
                </a:solidFill>
                <a:latin typeface="Consolas" pitchFamily="49" charset="0"/>
                <a:cs typeface="Consolas" pitchFamily="49" charset="0"/>
              </a:rPr>
              <a:t>SpecificRequest</a:t>
            </a:r>
            <a:r>
              <a:rPr lang="en-US" sz="2800" b="1" dirty="0">
                <a:latin typeface="Consolas" pitchFamily="49" charset="0"/>
                <a:cs typeface="Consolas" pitchFamily="49" charset="0"/>
              </a:rPr>
              <a:t>();</a:t>
            </a:r>
          </a:p>
          <a:p>
            <a:r>
              <a:rPr lang="en-US" sz="2800" b="1" dirty="0">
                <a:latin typeface="Consolas" pitchFamily="49" charset="0"/>
                <a:cs typeface="Consolas" pitchFamily="49" charset="0"/>
              </a:rPr>
              <a:t>  }</a:t>
            </a:r>
          </a:p>
          <a:p>
            <a:r>
              <a:rPr lang="en-US" sz="2800" b="1" dirty="0">
                <a:latin typeface="Consolas" pitchFamily="49" charset="0"/>
                <a:cs typeface="Consolas" pitchFamily="49" charset="0"/>
              </a:rPr>
              <a:t>}</a:t>
            </a:r>
          </a:p>
        </p:txBody>
      </p:sp>
    </p:spTree>
    <p:extLst>
      <p:ext uri="{BB962C8B-B14F-4D97-AF65-F5344CB8AC3E}">
        <p14:creationId xmlns:p14="http://schemas.microsoft.com/office/powerpoint/2010/main" val="2160460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Dependency Inversion</a:t>
            </a:r>
            <a:endParaRPr lang="bg-BG" dirty="0"/>
          </a:p>
        </p:txBody>
      </p:sp>
      <p:pic>
        <p:nvPicPr>
          <p:cNvPr id="3" name="Picture 2">
            <a:extLst>
              <a:ext uri="{FF2B5EF4-FFF2-40B4-BE49-F238E27FC236}">
                <a16:creationId xmlns:a16="http://schemas.microsoft.com/office/drawing/2014/main" id="{8F5A38B9-0C1C-4D29-AD60-888C2B77CAC7}"/>
              </a:ext>
            </a:extLst>
          </p:cNvPr>
          <p:cNvPicPr>
            <a:picLocks noChangeAspect="1"/>
          </p:cNvPicPr>
          <p:nvPr/>
        </p:nvPicPr>
        <p:blipFill>
          <a:blip r:embed="rId2"/>
          <a:stretch>
            <a:fillRect/>
          </a:stretch>
        </p:blipFill>
        <p:spPr>
          <a:xfrm>
            <a:off x="5115898" y="1577469"/>
            <a:ext cx="1960203" cy="2218124"/>
          </a:xfrm>
          <a:prstGeom prst="rect">
            <a:avLst/>
          </a:prstGeom>
        </p:spPr>
      </p:pic>
    </p:spTree>
    <p:extLst>
      <p:ext uri="{BB962C8B-B14F-4D97-AF65-F5344CB8AC3E}">
        <p14:creationId xmlns:p14="http://schemas.microsoft.com/office/powerpoint/2010/main" val="1694815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Dependencies and Coupling</a:t>
            </a:r>
            <a:endParaRPr lang="en-US" dirty="0"/>
          </a:p>
        </p:txBody>
      </p:sp>
      <p:sp>
        <p:nvSpPr>
          <p:cNvPr id="7" name="Content Placeholder 6"/>
          <p:cNvSpPr>
            <a:spLocks noGrp="1"/>
          </p:cNvSpPr>
          <p:nvPr>
            <p:ph idx="10"/>
          </p:nvPr>
        </p:nvSpPr>
        <p:spPr/>
        <p:txBody>
          <a:bodyPr/>
          <a:lstStyle/>
          <a:p>
            <a:r>
              <a:rPr lang="en-US" dirty="0"/>
              <a:t>Depend directly on other modules</a:t>
            </a:r>
          </a:p>
          <a:p>
            <a:endParaRPr lang="en-US" dirty="0"/>
          </a:p>
        </p:txBody>
      </p:sp>
      <p:sp>
        <p:nvSpPr>
          <p:cNvPr id="15" name="Text Placeholder 14"/>
          <p:cNvSpPr>
            <a:spLocks noGrp="1"/>
          </p:cNvSpPr>
          <p:nvPr>
            <p:ph type="body" sz="quarter" idx="11"/>
          </p:nvPr>
        </p:nvSpPr>
        <p:spPr/>
        <p:txBody>
          <a:bodyPr/>
          <a:lstStyle/>
          <a:p>
            <a:pPr algn="ctr">
              <a:lnSpc>
                <a:spcPct val="100000"/>
              </a:lnSpc>
            </a:pPr>
            <a:r>
              <a:rPr lang="en-US" dirty="0"/>
              <a:t>Depend on abstractions</a:t>
            </a:r>
          </a:p>
        </p:txBody>
      </p:sp>
      <p:sp>
        <p:nvSpPr>
          <p:cNvPr id="2" name="Slide Number Placeholder 1"/>
          <p:cNvSpPr>
            <a:spLocks noGrp="1"/>
          </p:cNvSpPr>
          <p:nvPr>
            <p:ph type="sldNum" sz="quarter" idx="14"/>
          </p:nvPr>
        </p:nvSpPr>
        <p:spPr/>
        <p:txBody>
          <a:bodyPr/>
          <a:lstStyle/>
          <a:p>
            <a:fld id="{C014DD1E-5D91-48A3-AD6D-45FBA980D106}" type="slidenum">
              <a:rPr lang="en-US" smtClean="0"/>
              <a:pPr/>
              <a:t>32</a:t>
            </a:fld>
            <a:endParaRPr lang="en-US" dirty="0"/>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59" y="2415091"/>
            <a:ext cx="4564824" cy="3098197"/>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pic>
        <p:nvPicPr>
          <p:cNvPr id="6" name="Picture 6" descr="http://imagine.kicbak.com/blog/wp-content/uploads/2011/12/ModuleDependencyChar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251" y="2489802"/>
            <a:ext cx="3980543" cy="2820957"/>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8" name="Content Placeholder 6"/>
          <p:cNvSpPr txBox="1">
            <a:spLocks/>
          </p:cNvSpPr>
          <p:nvPr/>
        </p:nvSpPr>
        <p:spPr>
          <a:xfrm>
            <a:off x="0" y="1344712"/>
            <a:ext cx="4784684" cy="124178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a:lnSpc>
                <a:spcPct val="100000"/>
              </a:lnSpc>
              <a:buNone/>
            </a:pPr>
            <a:endParaRPr lang="en-US" dirty="0"/>
          </a:p>
        </p:txBody>
      </p:sp>
    </p:spTree>
    <p:extLst>
      <p:ext uri="{BB962C8B-B14F-4D97-AF65-F5344CB8AC3E}">
        <p14:creationId xmlns:p14="http://schemas.microsoft.com/office/powerpoint/2010/main" val="4012283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Examples</a:t>
            </a:r>
            <a:endParaRPr lang="bg-BG" dirty="0"/>
          </a:p>
        </p:txBody>
      </p:sp>
      <p:sp>
        <p:nvSpPr>
          <p:cNvPr id="3" name="Text Placeholder 2"/>
          <p:cNvSpPr>
            <a:spLocks noGrp="1"/>
          </p:cNvSpPr>
          <p:nvPr>
            <p:ph type="body" sz="quarter" idx="10"/>
          </p:nvPr>
        </p:nvSpPr>
        <p:spPr/>
        <p:txBody>
          <a:bodyPr/>
          <a:lstStyle/>
          <a:p>
            <a:r>
              <a:rPr lang="en-US" dirty="0"/>
              <a:t>A</a:t>
            </a:r>
            <a:r>
              <a:rPr lang="en-US" dirty="0">
                <a:solidFill>
                  <a:schemeClr val="accent5">
                    <a:lumMod val="20000"/>
                    <a:lumOff val="80000"/>
                  </a:schemeClr>
                </a:solidFill>
              </a:rPr>
              <a:t> </a:t>
            </a:r>
            <a:r>
              <a:rPr lang="en-US" b="1" dirty="0">
                <a:solidFill>
                  <a:schemeClr val="bg1"/>
                </a:solidFill>
              </a:rPr>
              <a:t>dependency</a:t>
            </a:r>
            <a:r>
              <a:rPr lang="en-US" dirty="0">
                <a:solidFill>
                  <a:schemeClr val="accent5">
                    <a:lumMod val="20000"/>
                    <a:lumOff val="80000"/>
                  </a:schemeClr>
                </a:solidFill>
              </a:rPr>
              <a:t> </a:t>
            </a:r>
            <a:r>
              <a:rPr lang="en-US" dirty="0"/>
              <a:t>is</a:t>
            </a:r>
            <a:r>
              <a:rPr lang="en-US" dirty="0">
                <a:solidFill>
                  <a:schemeClr val="accent5">
                    <a:lumMod val="20000"/>
                    <a:lumOff val="80000"/>
                  </a:schemeClr>
                </a:solidFill>
              </a:rPr>
              <a:t> </a:t>
            </a:r>
            <a:r>
              <a:rPr lang="en-US" dirty="0"/>
              <a:t>any external component / system:</a:t>
            </a:r>
          </a:p>
          <a:p>
            <a:endParaRPr lang="en-US" dirty="0"/>
          </a:p>
          <a:p>
            <a:endParaRPr lang="bg-BG"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7" name="Content Placeholder 2"/>
          <p:cNvSpPr>
            <a:spLocks noGrp="1"/>
          </p:cNvSpPr>
          <p:nvPr>
            <p:ph idx="4294967295"/>
          </p:nvPr>
        </p:nvSpPr>
        <p:spPr>
          <a:xfrm>
            <a:off x="1335309" y="1981200"/>
            <a:ext cx="11364691" cy="4740275"/>
          </a:xfrm>
        </p:spPr>
        <p:txBody>
          <a:bodyPr numCol="2">
            <a:normAutofit/>
          </a:bodyPr>
          <a:lstStyle/>
          <a:p>
            <a:pPr lvl="1"/>
            <a:r>
              <a:rPr lang="en-US" dirty="0"/>
              <a:t>Framework</a:t>
            </a:r>
            <a:endParaRPr lang="en-US" b="0" dirty="0"/>
          </a:p>
          <a:p>
            <a:pPr lvl="1"/>
            <a:r>
              <a:rPr lang="bg-BG" dirty="0"/>
              <a:t>3</a:t>
            </a:r>
            <a:r>
              <a:rPr lang="en-US" baseline="30000" dirty="0" err="1"/>
              <a:t>rd</a:t>
            </a:r>
            <a:r>
              <a:rPr lang="en-US" dirty="0"/>
              <a:t> party library</a:t>
            </a:r>
            <a:endParaRPr lang="en-US" b="0" dirty="0"/>
          </a:p>
          <a:p>
            <a:pPr lvl="1"/>
            <a:r>
              <a:rPr lang="en-US" dirty="0"/>
              <a:t>Database</a:t>
            </a:r>
            <a:endParaRPr lang="en-US" b="0" dirty="0"/>
          </a:p>
          <a:p>
            <a:pPr lvl="1"/>
            <a:r>
              <a:rPr lang="en-US" dirty="0"/>
              <a:t>File system</a:t>
            </a:r>
            <a:endParaRPr lang="en-US" b="0" dirty="0"/>
          </a:p>
          <a:p>
            <a:pPr lvl="1"/>
            <a:r>
              <a:rPr lang="en-US" dirty="0"/>
              <a:t>Email</a:t>
            </a:r>
            <a:endParaRPr lang="en-US" b="0" dirty="0"/>
          </a:p>
          <a:p>
            <a:pPr lvl="1"/>
            <a:r>
              <a:rPr lang="en-US" dirty="0"/>
              <a:t>Web service</a:t>
            </a:r>
          </a:p>
          <a:p>
            <a:pPr lvl="1"/>
            <a:r>
              <a:rPr lang="en-US" dirty="0"/>
              <a:t>System resource (e.g. clock)</a:t>
            </a:r>
            <a:endParaRPr lang="en-US" b="0" dirty="0"/>
          </a:p>
          <a:p>
            <a:pPr lvl="1"/>
            <a:r>
              <a:rPr lang="en-US" dirty="0"/>
              <a:t>Configuration</a:t>
            </a:r>
            <a:endParaRPr lang="en-US" b="0" dirty="0"/>
          </a:p>
          <a:p>
            <a:pPr lvl="1"/>
            <a:r>
              <a:rPr lang="en-US" dirty="0"/>
              <a:t>The </a:t>
            </a:r>
            <a:r>
              <a:rPr lang="en-US" b="1" dirty="0">
                <a:solidFill>
                  <a:schemeClr val="bg1"/>
                </a:solidFill>
                <a:latin typeface="Consolas" panose="020B0609020204030204" pitchFamily="49" charset="0"/>
                <a:cs typeface="Consolas" panose="020B0609020204030204" pitchFamily="49" charset="0"/>
              </a:rPr>
              <a:t>new</a:t>
            </a:r>
            <a:r>
              <a:rPr lang="en-US" dirty="0"/>
              <a:t> keyword</a:t>
            </a:r>
            <a:endParaRPr lang="en-US" b="0" dirty="0"/>
          </a:p>
          <a:p>
            <a:pPr lvl="1"/>
            <a:r>
              <a:rPr lang="en-US" dirty="0"/>
              <a:t>Static method</a:t>
            </a:r>
          </a:p>
          <a:p>
            <a:pPr lvl="1"/>
            <a:r>
              <a:rPr lang="en-US" dirty="0"/>
              <a:t>Global function</a:t>
            </a:r>
            <a:endParaRPr lang="en-US" b="0" dirty="0"/>
          </a:p>
          <a:p>
            <a:pPr lvl="1"/>
            <a:r>
              <a:rPr lang="en-US" dirty="0"/>
              <a:t>Random generator</a:t>
            </a:r>
          </a:p>
          <a:p>
            <a:pPr lvl="1"/>
            <a:r>
              <a:rPr lang="en-US" dirty="0"/>
              <a:t>Console</a:t>
            </a:r>
          </a:p>
        </p:txBody>
      </p:sp>
    </p:spTree>
    <p:extLst>
      <p:ext uri="{BB962C8B-B14F-4D97-AF65-F5344CB8AC3E}">
        <p14:creationId xmlns:p14="http://schemas.microsoft.com/office/powerpoint/2010/main" val="1633811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 in Traditional Programming</a:t>
            </a:r>
            <a:endParaRPr lang="bg-BG" dirty="0"/>
          </a:p>
        </p:txBody>
      </p:sp>
      <p:sp>
        <p:nvSpPr>
          <p:cNvPr id="4" name="Slide Number Placeholder 3"/>
          <p:cNvSpPr>
            <a:spLocks noGrp="1"/>
          </p:cNvSpPr>
          <p:nvPr>
            <p:ph type="sldNum" sz="quarter" idx="4294967295"/>
          </p:nvPr>
        </p:nvSpPr>
        <p:spPr>
          <a:xfrm>
            <a:off x="11763375" y="6524625"/>
            <a:ext cx="428625" cy="196850"/>
          </a:xfrm>
          <a:prstGeom prst="rect">
            <a:avLst/>
          </a:prstGeom>
        </p:spPr>
        <p:txBody>
          <a:bodyPr/>
          <a:lstStyle/>
          <a:p>
            <a:pPr>
              <a:defRPr/>
            </a:pPr>
            <a:fld id="{58452FF4-89E3-4D1B-9927-2DBDC00E58D7}" type="slidenum">
              <a:rPr lang="en-US" smtClean="0"/>
              <a:pPr>
                <a:defRPr/>
              </a:pPr>
              <a:t>34</a:t>
            </a:fld>
            <a:endParaRPr lang="en-US" dirty="0"/>
          </a:p>
        </p:txBody>
      </p:sp>
      <p:sp>
        <p:nvSpPr>
          <p:cNvPr id="16" name="Round Single Corner Rectangle 15"/>
          <p:cNvSpPr/>
          <p:nvPr/>
        </p:nvSpPr>
        <p:spPr>
          <a:xfrm>
            <a:off x="1981199" y="4500630"/>
            <a:ext cx="256138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Infrastructure</a:t>
            </a:r>
          </a:p>
        </p:txBody>
      </p:sp>
      <p:sp>
        <p:nvSpPr>
          <p:cNvPr id="9" name="Round Same Side Corner Rectangle 8"/>
          <p:cNvSpPr/>
          <p:nvPr/>
        </p:nvSpPr>
        <p:spPr>
          <a:xfrm>
            <a:off x="1981200" y="1590743"/>
            <a:ext cx="8229600" cy="1447800"/>
          </a:xfrm>
          <a:prstGeom prst="round2Same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UI</a:t>
            </a:r>
          </a:p>
        </p:txBody>
      </p:sp>
      <p:sp>
        <p:nvSpPr>
          <p:cNvPr id="11" name="Rectangle 10"/>
          <p:cNvSpPr/>
          <p:nvPr/>
        </p:nvSpPr>
        <p:spPr>
          <a:xfrm>
            <a:off x="1981200" y="3114743"/>
            <a:ext cx="8229600" cy="129540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Business Layer</a:t>
            </a:r>
          </a:p>
        </p:txBody>
      </p:sp>
      <p:sp>
        <p:nvSpPr>
          <p:cNvPr id="14" name="Round Single Corner Rectangle 13"/>
          <p:cNvSpPr/>
          <p:nvPr/>
        </p:nvSpPr>
        <p:spPr>
          <a:xfrm flipH="1">
            <a:off x="8572724" y="4500629"/>
            <a:ext cx="1638077" cy="1295400"/>
          </a:xfrm>
          <a:prstGeom prst="round1Rect">
            <a:avLst>
              <a:gd name="adj" fmla="val 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External libraries</a:t>
            </a:r>
          </a:p>
        </p:txBody>
      </p:sp>
      <p:sp>
        <p:nvSpPr>
          <p:cNvPr id="15" name="Rectangle 14"/>
          <p:cNvSpPr/>
          <p:nvPr/>
        </p:nvSpPr>
        <p:spPr>
          <a:xfrm>
            <a:off x="4657110" y="4500629"/>
            <a:ext cx="1984487"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effectLst>
                  <a:outerShdw blurRad="38100" dist="38100" dir="2700000" algn="tl">
                    <a:srgbClr val="000000">
                      <a:alpha val="43137"/>
                    </a:srgbClr>
                  </a:outerShdw>
                </a:effectLst>
              </a:rPr>
              <a:t>Database</a:t>
            </a:r>
          </a:p>
        </p:txBody>
      </p:sp>
      <p:sp>
        <p:nvSpPr>
          <p:cNvPr id="18" name="Rectangle 17"/>
          <p:cNvSpPr/>
          <p:nvPr/>
        </p:nvSpPr>
        <p:spPr>
          <a:xfrm>
            <a:off x="6782246" y="4512678"/>
            <a:ext cx="1675954" cy="129540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solidFill>
                  <a:srgbClr val="FFFFFF"/>
                </a:solidFill>
                <a:effectLst>
                  <a:outerShdw blurRad="38100" dist="38100" dir="2700000" algn="tl">
                    <a:srgbClr val="000000">
                      <a:alpha val="43137"/>
                    </a:srgbClr>
                  </a:outerShdw>
                </a:effectLst>
              </a:rPr>
              <a:t>Utilities</a:t>
            </a:r>
            <a:endParaRPr lang="en-US" sz="3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6663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4" grpId="0" animBg="1"/>
      <p:bldP spid="15"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 on Abstractions</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35</a:t>
            </a:fld>
            <a:endParaRPr lang="en-US" dirty="0"/>
          </a:p>
        </p:txBody>
      </p:sp>
      <p:grpSp>
        <p:nvGrpSpPr>
          <p:cNvPr id="10" name="Group 9">
            <a:extLst>
              <a:ext uri="{FF2B5EF4-FFF2-40B4-BE49-F238E27FC236}">
                <a16:creationId xmlns:a16="http://schemas.microsoft.com/office/drawing/2014/main" id="{DF1FD60E-C0E0-4BD8-B07E-9598C672BBC6}"/>
              </a:ext>
            </a:extLst>
          </p:cNvPr>
          <p:cNvGrpSpPr/>
          <p:nvPr/>
        </p:nvGrpSpPr>
        <p:grpSpPr>
          <a:xfrm>
            <a:off x="168195" y="2504162"/>
            <a:ext cx="4343351" cy="2638338"/>
            <a:chOff x="779929" y="1929709"/>
            <a:chExt cx="4343351" cy="2638338"/>
          </a:xfrm>
        </p:grpSpPr>
        <p:sp>
          <p:nvSpPr>
            <p:cNvPr id="8" name="Rectangle 7">
              <a:extLst>
                <a:ext uri="{FF2B5EF4-FFF2-40B4-BE49-F238E27FC236}">
                  <a16:creationId xmlns:a16="http://schemas.microsoft.com/office/drawing/2014/main" id="{24EAEFB1-D6AB-4C9C-98E2-F9D22F2625F7}"/>
                </a:ext>
              </a:extLst>
            </p:cNvPr>
            <p:cNvSpPr/>
            <p:nvPr/>
          </p:nvSpPr>
          <p:spPr bwMode="auto">
            <a:xfrm>
              <a:off x="779929"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a:t>
              </a:r>
            </a:p>
          </p:txBody>
        </p:sp>
        <p:grpSp>
          <p:nvGrpSpPr>
            <p:cNvPr id="7" name="Group 6">
              <a:extLst>
                <a:ext uri="{FF2B5EF4-FFF2-40B4-BE49-F238E27FC236}">
                  <a16:creationId xmlns:a16="http://schemas.microsoft.com/office/drawing/2014/main" id="{C2201F44-4540-4D07-94CC-CEA23960328B}"/>
                </a:ext>
              </a:extLst>
            </p:cNvPr>
            <p:cNvGrpSpPr/>
            <p:nvPr/>
          </p:nvGrpSpPr>
          <p:grpSpPr>
            <a:xfrm>
              <a:off x="1724074" y="1929709"/>
              <a:ext cx="3399206" cy="2638338"/>
              <a:chOff x="1724074" y="1929709"/>
              <a:chExt cx="3399206" cy="2638338"/>
            </a:xfrm>
          </p:grpSpPr>
          <p:sp>
            <p:nvSpPr>
              <p:cNvPr id="3" name="Rectangle 2">
                <a:extLst>
                  <a:ext uri="{FF2B5EF4-FFF2-40B4-BE49-F238E27FC236}">
                    <a16:creationId xmlns:a16="http://schemas.microsoft.com/office/drawing/2014/main" id="{CCD965AF-D337-4CB6-A8A0-5E85C9B60FC2}"/>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9" name="Rectangle 8">
                <a:extLst>
                  <a:ext uri="{FF2B5EF4-FFF2-40B4-BE49-F238E27FC236}">
                    <a16:creationId xmlns:a16="http://schemas.microsoft.com/office/drawing/2014/main" id="{917023FD-0B2E-462D-A8F6-86251A3DEFD6}"/>
                  </a:ext>
                </a:extLst>
              </p:cNvPr>
              <p:cNvSpPr/>
              <p:nvPr/>
            </p:nvSpPr>
            <p:spPr bwMode="auto">
              <a:xfrm>
                <a:off x="347377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a:t>
                </a:r>
              </a:p>
            </p:txBody>
          </p:sp>
          <p:sp>
            <p:nvSpPr>
              <p:cNvPr id="5" name="Arrow: Right 4">
                <a:extLst>
                  <a:ext uri="{FF2B5EF4-FFF2-40B4-BE49-F238E27FC236}">
                    <a16:creationId xmlns:a16="http://schemas.microsoft.com/office/drawing/2014/main" id="{D5105A7D-42AA-4048-9CB6-FF08A5A65E85}"/>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1" name="Arrow: Right 10">
                <a:extLst>
                  <a:ext uri="{FF2B5EF4-FFF2-40B4-BE49-F238E27FC236}">
                    <a16:creationId xmlns:a16="http://schemas.microsoft.com/office/drawing/2014/main" id="{49AA19AA-16CD-4E04-857C-1C486A1A0289}"/>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grpSp>
        <p:nvGrpSpPr>
          <p:cNvPr id="13" name="Group 12">
            <a:extLst>
              <a:ext uri="{FF2B5EF4-FFF2-40B4-BE49-F238E27FC236}">
                <a16:creationId xmlns:a16="http://schemas.microsoft.com/office/drawing/2014/main" id="{58C4D41F-1DAC-4B7F-8325-233E8D6A3504}"/>
              </a:ext>
            </a:extLst>
          </p:cNvPr>
          <p:cNvGrpSpPr/>
          <p:nvPr/>
        </p:nvGrpSpPr>
        <p:grpSpPr>
          <a:xfrm>
            <a:off x="5730745" y="1688374"/>
            <a:ext cx="6032630" cy="4152180"/>
            <a:chOff x="5945057" y="2229679"/>
            <a:chExt cx="6032630" cy="4152180"/>
          </a:xfrm>
        </p:grpSpPr>
        <p:grpSp>
          <p:nvGrpSpPr>
            <p:cNvPr id="16" name="Group 15">
              <a:extLst>
                <a:ext uri="{FF2B5EF4-FFF2-40B4-BE49-F238E27FC236}">
                  <a16:creationId xmlns:a16="http://schemas.microsoft.com/office/drawing/2014/main" id="{D004F72D-5A65-4473-B003-2AD18EE6831B}"/>
                </a:ext>
              </a:extLst>
            </p:cNvPr>
            <p:cNvGrpSpPr/>
            <p:nvPr/>
          </p:nvGrpSpPr>
          <p:grpSpPr>
            <a:xfrm>
              <a:off x="6464092" y="2229679"/>
              <a:ext cx="4767957" cy="2638338"/>
              <a:chOff x="467433" y="1929709"/>
              <a:chExt cx="4767957" cy="2638338"/>
            </a:xfrm>
          </p:grpSpPr>
          <p:sp>
            <p:nvSpPr>
              <p:cNvPr id="17" name="Rectangle 16">
                <a:extLst>
                  <a:ext uri="{FF2B5EF4-FFF2-40B4-BE49-F238E27FC236}">
                    <a16:creationId xmlns:a16="http://schemas.microsoft.com/office/drawing/2014/main" id="{AE8A8F35-635F-4E0F-8658-299144C3F5D2}"/>
                  </a:ext>
                </a:extLst>
              </p:cNvPr>
              <p:cNvSpPr/>
              <p:nvPr/>
            </p:nvSpPr>
            <p:spPr bwMode="auto">
              <a:xfrm>
                <a:off x="467433"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Reader</a:t>
                </a:r>
              </a:p>
            </p:txBody>
          </p:sp>
          <p:grpSp>
            <p:nvGrpSpPr>
              <p:cNvPr id="18" name="Group 17">
                <a:extLst>
                  <a:ext uri="{FF2B5EF4-FFF2-40B4-BE49-F238E27FC236}">
                    <a16:creationId xmlns:a16="http://schemas.microsoft.com/office/drawing/2014/main" id="{8B757D64-C9BC-4413-ABA9-405E64BC4A42}"/>
                  </a:ext>
                </a:extLst>
              </p:cNvPr>
              <p:cNvGrpSpPr/>
              <p:nvPr/>
            </p:nvGrpSpPr>
            <p:grpSpPr>
              <a:xfrm>
                <a:off x="1724074" y="1929709"/>
                <a:ext cx="3511316" cy="2638338"/>
                <a:chOff x="1724074" y="1929709"/>
                <a:chExt cx="3511316" cy="2638338"/>
              </a:xfrm>
            </p:grpSpPr>
            <p:sp>
              <p:nvSpPr>
                <p:cNvPr id="19" name="Rectangle 18">
                  <a:extLst>
                    <a:ext uri="{FF2B5EF4-FFF2-40B4-BE49-F238E27FC236}">
                      <a16:creationId xmlns:a16="http://schemas.microsoft.com/office/drawing/2014/main" id="{843B787E-61D3-439C-A682-4FB5FD8F8DA4}"/>
                    </a:ext>
                  </a:extLst>
                </p:cNvPr>
                <p:cNvSpPr/>
                <p:nvPr/>
              </p:nvSpPr>
              <p:spPr bwMode="auto">
                <a:xfrm>
                  <a:off x="2115672" y="1929709"/>
                  <a:ext cx="1470212"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Copy</a:t>
                  </a:r>
                </a:p>
              </p:txBody>
            </p:sp>
            <p:sp>
              <p:nvSpPr>
                <p:cNvPr id="20" name="Rectangle 19">
                  <a:extLst>
                    <a:ext uri="{FF2B5EF4-FFF2-40B4-BE49-F238E27FC236}">
                      <a16:creationId xmlns:a16="http://schemas.microsoft.com/office/drawing/2014/main" id="{F9C91C94-8448-476E-9AB8-10FA09DA1B0C}"/>
                    </a:ext>
                  </a:extLst>
                </p:cNvPr>
                <p:cNvSpPr/>
                <p:nvPr/>
              </p:nvSpPr>
              <p:spPr bwMode="auto">
                <a:xfrm>
                  <a:off x="3585884" y="3561286"/>
                  <a:ext cx="1649506"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interface</a:t>
                  </a:r>
                </a:p>
                <a:p>
                  <a:pPr algn="ctr"/>
                  <a:r>
                    <a:rPr lang="en-GB" sz="2800" b="1" dirty="0">
                      <a:solidFill>
                        <a:srgbClr val="FFFFFF"/>
                      </a:solidFill>
                      <a:effectLst>
                        <a:outerShdw blurRad="38100" dist="38100" dir="2700000" algn="tl">
                          <a:srgbClr val="000000">
                            <a:alpha val="43137"/>
                          </a:srgbClr>
                        </a:outerShdw>
                      </a:effectLst>
                    </a:rPr>
                    <a:t>Writer</a:t>
                  </a:r>
                </a:p>
              </p:txBody>
            </p:sp>
            <p:sp>
              <p:nvSpPr>
                <p:cNvPr id="21" name="Arrow: Right 20">
                  <a:extLst>
                    <a:ext uri="{FF2B5EF4-FFF2-40B4-BE49-F238E27FC236}">
                      <a16:creationId xmlns:a16="http://schemas.microsoft.com/office/drawing/2014/main" id="{CE234E9C-6047-4B26-8A27-B087D9B3D30B}"/>
                    </a:ext>
                  </a:extLst>
                </p:cNvPr>
                <p:cNvSpPr/>
                <p:nvPr/>
              </p:nvSpPr>
              <p:spPr bwMode="auto">
                <a:xfrm rot="8158247">
                  <a:off x="1724074" y="3125994"/>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2" name="Arrow: Right 21">
                  <a:extLst>
                    <a:ext uri="{FF2B5EF4-FFF2-40B4-BE49-F238E27FC236}">
                      <a16:creationId xmlns:a16="http://schemas.microsoft.com/office/drawing/2014/main" id="{9B4DC30D-5AD8-41A8-99F5-378AA7780523}"/>
                    </a:ext>
                  </a:extLst>
                </p:cNvPr>
                <p:cNvSpPr/>
                <p:nvPr/>
              </p:nvSpPr>
              <p:spPr bwMode="auto">
                <a:xfrm rot="3147437">
                  <a:off x="3499217" y="3133288"/>
                  <a:ext cx="493059" cy="307097"/>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grpSp>
        <p:sp>
          <p:nvSpPr>
            <p:cNvPr id="23" name="Rectangle 22">
              <a:extLst>
                <a:ext uri="{FF2B5EF4-FFF2-40B4-BE49-F238E27FC236}">
                  <a16:creationId xmlns:a16="http://schemas.microsoft.com/office/drawing/2014/main" id="{7314C628-620A-4900-828A-91F0BC83A92C}"/>
                </a:ext>
              </a:extLst>
            </p:cNvPr>
            <p:cNvSpPr/>
            <p:nvPr/>
          </p:nvSpPr>
          <p:spPr bwMode="auto">
            <a:xfrm>
              <a:off x="5945057" y="5375098"/>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KeyboardReader</a:t>
              </a:r>
            </a:p>
          </p:txBody>
        </p:sp>
        <p:sp>
          <p:nvSpPr>
            <p:cNvPr id="24" name="Rectangle 23">
              <a:extLst>
                <a:ext uri="{FF2B5EF4-FFF2-40B4-BE49-F238E27FC236}">
                  <a16:creationId xmlns:a16="http://schemas.microsoft.com/office/drawing/2014/main" id="{77B7E417-A5DB-4D26-B26F-E38621DBBC62}"/>
                </a:ext>
              </a:extLst>
            </p:cNvPr>
            <p:cNvSpPr/>
            <p:nvPr/>
          </p:nvSpPr>
          <p:spPr bwMode="auto">
            <a:xfrm>
              <a:off x="9290113" y="5371326"/>
              <a:ext cx="2687574" cy="1006761"/>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class</a:t>
              </a:r>
            </a:p>
            <a:p>
              <a:pPr algn="ctr"/>
              <a:r>
                <a:rPr lang="en-GB" sz="2800" b="1" dirty="0">
                  <a:solidFill>
                    <a:srgbClr val="FFFFFF"/>
                  </a:solidFill>
                  <a:effectLst>
                    <a:outerShdw blurRad="38100" dist="38100" dir="2700000" algn="tl">
                      <a:srgbClr val="000000">
                        <a:alpha val="43137"/>
                      </a:srgbClr>
                    </a:outerShdw>
                  </a:effectLst>
                </a:rPr>
                <a:t>PrinterWriter</a:t>
              </a:r>
            </a:p>
          </p:txBody>
        </p:sp>
        <p:sp>
          <p:nvSpPr>
            <p:cNvPr id="12" name="Arrow: Up 11">
              <a:extLst>
                <a:ext uri="{FF2B5EF4-FFF2-40B4-BE49-F238E27FC236}">
                  <a16:creationId xmlns:a16="http://schemas.microsoft.com/office/drawing/2014/main" id="{C6CD839E-5D52-4FCD-9A5F-10BBFAEAF3D3}"/>
                </a:ext>
              </a:extLst>
            </p:cNvPr>
            <p:cNvSpPr/>
            <p:nvPr/>
          </p:nvSpPr>
          <p:spPr bwMode="auto">
            <a:xfrm>
              <a:off x="7153039" y="4938038"/>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26" name="Arrow: Up 25">
              <a:extLst>
                <a:ext uri="{FF2B5EF4-FFF2-40B4-BE49-F238E27FC236}">
                  <a16:creationId xmlns:a16="http://schemas.microsoft.com/office/drawing/2014/main" id="{BBCBD7DB-6E95-45AC-B993-ACAA5B7F2D49}"/>
                </a:ext>
              </a:extLst>
            </p:cNvPr>
            <p:cNvSpPr/>
            <p:nvPr/>
          </p:nvSpPr>
          <p:spPr bwMode="auto">
            <a:xfrm>
              <a:off x="10498095" y="4938037"/>
              <a:ext cx="271609" cy="367039"/>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
        <p:nvSpPr>
          <p:cNvPr id="25" name="Arrow: Right 24">
            <a:extLst>
              <a:ext uri="{FF2B5EF4-FFF2-40B4-BE49-F238E27FC236}">
                <a16:creationId xmlns:a16="http://schemas.microsoft.com/office/drawing/2014/main" id="{3A6B330D-DAA7-4FB7-AA18-B38C941FE99E}"/>
              </a:ext>
            </a:extLst>
          </p:cNvPr>
          <p:cNvSpPr/>
          <p:nvPr/>
        </p:nvSpPr>
        <p:spPr bwMode="auto">
          <a:xfrm>
            <a:off x="4943428" y="3656848"/>
            <a:ext cx="452761" cy="332966"/>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74098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Types of Dependency Injection</a:t>
            </a:r>
            <a:endParaRPr lang="en-US" dirty="0"/>
          </a:p>
        </p:txBody>
      </p:sp>
      <p:sp>
        <p:nvSpPr>
          <p:cNvPr id="12" name="TextBox 11"/>
          <p:cNvSpPr txBox="1"/>
          <p:nvPr/>
        </p:nvSpPr>
        <p:spPr>
          <a:xfrm>
            <a:off x="408553" y="5073279"/>
            <a:ext cx="3672008" cy="1446550"/>
          </a:xfrm>
          <a:prstGeom prst="rect">
            <a:avLst/>
          </a:prstGeom>
          <a:noFill/>
        </p:spPr>
        <p:txBody>
          <a:bodyPr wrap="square" rtlCol="0">
            <a:spAutoFit/>
          </a:bodyPr>
          <a:lstStyle/>
          <a:p>
            <a:pPr algn="ctr"/>
            <a:r>
              <a:rPr lang="en-US" sz="4400" b="1" dirty="0">
                <a:solidFill>
                  <a:schemeClr val="bg1"/>
                </a:solidFill>
                <a:latin typeface="+mj-lt"/>
              </a:rPr>
              <a:t>Constructor</a:t>
            </a:r>
          </a:p>
          <a:p>
            <a:pPr algn="ctr"/>
            <a:r>
              <a:rPr lang="en-US" sz="4400" b="1" dirty="0">
                <a:latin typeface="+mj-lt"/>
              </a:rPr>
              <a:t>injection</a:t>
            </a:r>
          </a:p>
        </p:txBody>
      </p:sp>
      <p:cxnSp>
        <p:nvCxnSpPr>
          <p:cNvPr id="16" name="Straight Connector 15"/>
          <p:cNvCxnSpPr/>
          <p:nvPr/>
        </p:nvCxnSpPr>
        <p:spPr>
          <a:xfrm flipH="1">
            <a:off x="4258065" y="1419716"/>
            <a:ext cx="44914"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77200" y="1419717"/>
            <a:ext cx="0" cy="4669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68" y="1828801"/>
            <a:ext cx="2822251" cy="28222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085" y="1710600"/>
            <a:ext cx="2812726" cy="281272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522" y="1710600"/>
            <a:ext cx="2815210" cy="2815210"/>
          </a:xfrm>
          <a:prstGeom prst="rect">
            <a:avLst/>
          </a:prstGeom>
        </p:spPr>
      </p:pic>
      <p:sp>
        <p:nvSpPr>
          <p:cNvPr id="11" name="TextBox 10">
            <a:extLst>
              <a:ext uri="{FF2B5EF4-FFF2-40B4-BE49-F238E27FC236}">
                <a16:creationId xmlns:a16="http://schemas.microsoft.com/office/drawing/2014/main" id="{838E8287-34AD-4626-AE3F-34741B641BA5}"/>
              </a:ext>
            </a:extLst>
          </p:cNvPr>
          <p:cNvSpPr txBox="1"/>
          <p:nvPr/>
        </p:nvSpPr>
        <p:spPr>
          <a:xfrm>
            <a:off x="4432444" y="5073279"/>
            <a:ext cx="3672008" cy="1446550"/>
          </a:xfrm>
          <a:prstGeom prst="rect">
            <a:avLst/>
          </a:prstGeom>
          <a:noFill/>
        </p:spPr>
        <p:txBody>
          <a:bodyPr wrap="square" rtlCol="0">
            <a:spAutoFit/>
          </a:bodyPr>
          <a:lstStyle/>
          <a:p>
            <a:pPr algn="ctr"/>
            <a:r>
              <a:rPr lang="en-US" sz="4400" b="1" dirty="0">
                <a:solidFill>
                  <a:schemeClr val="bg1"/>
                </a:solidFill>
                <a:latin typeface="+mj-lt"/>
              </a:rPr>
              <a:t>Property</a:t>
            </a:r>
          </a:p>
          <a:p>
            <a:pPr algn="ctr"/>
            <a:r>
              <a:rPr lang="en-US" sz="4400" b="1" dirty="0">
                <a:latin typeface="+mj-lt"/>
              </a:rPr>
              <a:t>injection</a:t>
            </a:r>
          </a:p>
        </p:txBody>
      </p:sp>
      <p:sp>
        <p:nvSpPr>
          <p:cNvPr id="13" name="TextBox 12">
            <a:extLst>
              <a:ext uri="{FF2B5EF4-FFF2-40B4-BE49-F238E27FC236}">
                <a16:creationId xmlns:a16="http://schemas.microsoft.com/office/drawing/2014/main" id="{AB2F37B9-F37A-4EAB-86C2-F6C0453FC296}"/>
              </a:ext>
            </a:extLst>
          </p:cNvPr>
          <p:cNvSpPr txBox="1"/>
          <p:nvPr/>
        </p:nvSpPr>
        <p:spPr>
          <a:xfrm>
            <a:off x="8229123" y="5073279"/>
            <a:ext cx="3672008" cy="1446550"/>
          </a:xfrm>
          <a:prstGeom prst="rect">
            <a:avLst/>
          </a:prstGeom>
          <a:noFill/>
        </p:spPr>
        <p:txBody>
          <a:bodyPr wrap="square" rtlCol="0">
            <a:spAutoFit/>
          </a:bodyPr>
          <a:lstStyle/>
          <a:p>
            <a:pPr algn="ctr"/>
            <a:r>
              <a:rPr lang="en-US" sz="4400" b="1" dirty="0">
                <a:solidFill>
                  <a:schemeClr val="bg1"/>
                </a:solidFill>
                <a:latin typeface="+mj-lt"/>
              </a:rPr>
              <a:t>Parameter</a:t>
            </a:r>
          </a:p>
          <a:p>
            <a:pPr algn="ctr"/>
            <a:r>
              <a:rPr lang="en-US" sz="4400" b="1" dirty="0">
                <a:latin typeface="+mj-lt"/>
              </a:rPr>
              <a:t>injection</a:t>
            </a:r>
          </a:p>
        </p:txBody>
      </p:sp>
    </p:spTree>
    <p:extLst>
      <p:ext uri="{BB962C8B-B14F-4D97-AF65-F5344CB8AC3E}">
        <p14:creationId xmlns:p14="http://schemas.microsoft.com/office/powerpoint/2010/main" val="18247698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2B2100-DA49-4EF0-8CEC-C4D052E29F8A}"/>
              </a:ext>
            </a:extLst>
          </p:cNvPr>
          <p:cNvSpPr>
            <a:spLocks noGrp="1"/>
          </p:cNvSpPr>
          <p:nvPr>
            <p:ph type="title"/>
          </p:nvPr>
        </p:nvSpPr>
        <p:spPr/>
        <p:txBody>
          <a:bodyPr/>
          <a:lstStyle/>
          <a:p>
            <a:r>
              <a:rPr lang="en-GB" dirty="0"/>
              <a:t>Constructor Injection – Pros and Cons</a:t>
            </a:r>
          </a:p>
        </p:txBody>
      </p:sp>
      <p:sp>
        <p:nvSpPr>
          <p:cNvPr id="6" name="Text Placeholder 5">
            <a:extLst>
              <a:ext uri="{FF2B5EF4-FFF2-40B4-BE49-F238E27FC236}">
                <a16:creationId xmlns:a16="http://schemas.microsoft.com/office/drawing/2014/main" id="{EBD74DBA-ED78-4F29-9036-809E9EFAC0DC}"/>
              </a:ext>
            </a:extLst>
          </p:cNvPr>
          <p:cNvSpPr>
            <a:spLocks noGrp="1"/>
          </p:cNvSpPr>
          <p:nvPr>
            <p:ph type="body" sz="quarter" idx="10"/>
          </p:nvPr>
        </p:nvSpPr>
        <p:spPr>
          <a:xfrm>
            <a:off x="190402" y="1195931"/>
            <a:ext cx="5426148" cy="4824103"/>
          </a:xfrm>
        </p:spPr>
        <p:txBody>
          <a:bodyPr/>
          <a:lstStyle/>
          <a:p>
            <a:r>
              <a:rPr lang="en-GB" dirty="0"/>
              <a:t>Pros</a:t>
            </a:r>
          </a:p>
          <a:p>
            <a:pPr lvl="1"/>
            <a:r>
              <a:rPr lang="en-GB" dirty="0"/>
              <a:t>Class’ requirements are </a:t>
            </a:r>
            <a:br>
              <a:rPr lang="en-GB" dirty="0"/>
            </a:br>
            <a:r>
              <a:rPr lang="en-GB" dirty="0"/>
              <a:t>self-documenting</a:t>
            </a:r>
          </a:p>
          <a:p>
            <a:pPr lvl="1"/>
            <a:r>
              <a:rPr lang="en-GB" dirty="0"/>
              <a:t>We don’t have to worry </a:t>
            </a:r>
            <a:br>
              <a:rPr lang="en-GB" dirty="0"/>
            </a:br>
            <a:r>
              <a:rPr lang="en-GB" dirty="0"/>
              <a:t>about state validation</a:t>
            </a:r>
          </a:p>
          <a:p>
            <a:endParaRPr lang="en-GB" dirty="0"/>
          </a:p>
          <a:p>
            <a:endParaRPr lang="en-GB" dirty="0"/>
          </a:p>
        </p:txBody>
      </p:sp>
      <p:sp>
        <p:nvSpPr>
          <p:cNvPr id="7" name="Text Placeholder 6">
            <a:extLst>
              <a:ext uri="{FF2B5EF4-FFF2-40B4-BE49-F238E27FC236}">
                <a16:creationId xmlns:a16="http://schemas.microsoft.com/office/drawing/2014/main" id="{54A19538-43EB-4A18-9CE7-673120B703F8}"/>
              </a:ext>
            </a:extLst>
          </p:cNvPr>
          <p:cNvSpPr>
            <a:spLocks noGrp="1"/>
          </p:cNvSpPr>
          <p:nvPr>
            <p:ph type="body" sz="quarter" idx="11"/>
          </p:nvPr>
        </p:nvSpPr>
        <p:spPr>
          <a:xfrm>
            <a:off x="6575450" y="1195931"/>
            <a:ext cx="5426147" cy="4824103"/>
          </a:xfrm>
        </p:spPr>
        <p:txBody>
          <a:bodyPr/>
          <a:lstStyle/>
          <a:p>
            <a:r>
              <a:rPr lang="en-GB" dirty="0"/>
              <a:t>Cons</a:t>
            </a:r>
          </a:p>
          <a:p>
            <a:pPr lvl="1"/>
            <a:r>
              <a:rPr lang="en-GB" dirty="0"/>
              <a:t>Too many parameters</a:t>
            </a:r>
          </a:p>
          <a:p>
            <a:pPr lvl="1"/>
            <a:r>
              <a:rPr lang="en-GB" dirty="0"/>
              <a:t>Sometimes, the </a:t>
            </a:r>
            <a:br>
              <a:rPr lang="en-GB" dirty="0"/>
            </a:br>
            <a:r>
              <a:rPr lang="en-GB" dirty="0"/>
              <a:t>functionality doesn’t </a:t>
            </a:r>
            <a:br>
              <a:rPr lang="en-GB" dirty="0"/>
            </a:br>
            <a:r>
              <a:rPr lang="en-GB" dirty="0"/>
              <a:t>need all of </a:t>
            </a:r>
            <a:br>
              <a:rPr lang="en-GB" dirty="0"/>
            </a:br>
            <a:r>
              <a:rPr lang="en-GB" dirty="0"/>
              <a:t>the dependencies</a:t>
            </a:r>
          </a:p>
          <a:p>
            <a:endParaRPr lang="en-GB" dirty="0"/>
          </a:p>
          <a:p>
            <a:endParaRPr lang="en-GB" dirty="0"/>
          </a:p>
        </p:txBody>
      </p:sp>
      <p:sp>
        <p:nvSpPr>
          <p:cNvPr id="4" name="Slide Number Placeholder 3">
            <a:extLst>
              <a:ext uri="{FF2B5EF4-FFF2-40B4-BE49-F238E27FC236}">
                <a16:creationId xmlns:a16="http://schemas.microsoft.com/office/drawing/2014/main" id="{553DAFA2-0D39-4209-A9F8-D3B878695008}"/>
              </a:ext>
            </a:extLst>
          </p:cNvPr>
          <p:cNvSpPr>
            <a:spLocks noGrp="1"/>
          </p:cNvSpPr>
          <p:nvPr>
            <p:ph type="sldNum" sz="quarter" idx="14"/>
          </p:nvPr>
        </p:nvSpPr>
        <p:spPr/>
        <p:txBody>
          <a:body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32238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Constructor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38</a:t>
            </a:fld>
            <a:endParaRPr lang="en-US" dirty="0"/>
          </a:p>
        </p:txBody>
      </p:sp>
      <p:sp>
        <p:nvSpPr>
          <p:cNvPr id="5" name="Rectangle 4"/>
          <p:cNvSpPr>
            <a:spLocks noChangeArrowheads="1"/>
          </p:cNvSpPr>
          <p:nvPr/>
        </p:nvSpPr>
        <p:spPr bwMode="auto">
          <a:xfrm>
            <a:off x="1905958" y="1342524"/>
            <a:ext cx="8380084" cy="50290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private</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Copy(</a:t>
            </a:r>
            <a:r>
              <a:rPr lang="en-US" sz="2400" b="1" noProof="1">
                <a:solidFill>
                  <a:schemeClr val="bg1"/>
                </a:solidFill>
                <a:latin typeface="Consolas" pitchFamily="49" charset="0"/>
                <a:cs typeface="Consolas" pitchFamily="49" charset="0"/>
              </a:rPr>
              <a:t>IReader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reader,</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lumMod val="75000"/>
                  </a:schemeClr>
                </a:solidFill>
                <a:latin typeface="Consolas" pitchFamily="49" charset="0"/>
                <a:cs typeface="Consolas" pitchFamily="49" charset="0"/>
              </a:rPr>
              <a:t> </a:t>
            </a:r>
            <a:r>
              <a:rPr lang="en-US" sz="2400" b="1" noProof="1">
                <a:latin typeface="Consolas" pitchFamily="49" charset="0"/>
                <a:cs typeface="Consolas" pitchFamily="49" charset="0"/>
              </a:rPr>
              <a:t>writer)</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this.reader = 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this.writer = 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var copy = new Copy(</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 </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new</a:t>
            </a: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FileWriter("out.txt"))</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4897237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4C68A2-3CA0-46D1-B042-6A34CFAA8B7F}"/>
              </a:ext>
            </a:extLst>
          </p:cNvPr>
          <p:cNvSpPr>
            <a:spLocks noGrp="1"/>
          </p:cNvSpPr>
          <p:nvPr>
            <p:ph type="title"/>
          </p:nvPr>
        </p:nvSpPr>
        <p:spPr/>
        <p:txBody>
          <a:bodyPr/>
          <a:lstStyle/>
          <a:p>
            <a:r>
              <a:rPr lang="en-GB" dirty="0"/>
              <a:t>Property Injection – Pros and Cons</a:t>
            </a:r>
          </a:p>
        </p:txBody>
      </p:sp>
      <p:sp>
        <p:nvSpPr>
          <p:cNvPr id="6" name="Text Placeholder 5">
            <a:extLst>
              <a:ext uri="{FF2B5EF4-FFF2-40B4-BE49-F238E27FC236}">
                <a16:creationId xmlns:a16="http://schemas.microsoft.com/office/drawing/2014/main" id="{E09F452D-C052-4480-8E75-C30130B59F5A}"/>
              </a:ext>
            </a:extLst>
          </p:cNvPr>
          <p:cNvSpPr>
            <a:spLocks noGrp="1"/>
          </p:cNvSpPr>
          <p:nvPr>
            <p:ph type="body" sz="quarter" idx="10"/>
          </p:nvPr>
        </p:nvSpPr>
        <p:spPr/>
        <p:txBody>
          <a:bodyPr/>
          <a:lstStyle/>
          <a:p>
            <a:r>
              <a:rPr lang="en-GB" dirty="0"/>
              <a:t>Pros</a:t>
            </a:r>
          </a:p>
          <a:p>
            <a:pPr lvl="1"/>
            <a:r>
              <a:rPr lang="en-GB" dirty="0"/>
              <a:t>Functionality can be </a:t>
            </a:r>
            <a:br>
              <a:rPr lang="en-GB" dirty="0"/>
            </a:br>
            <a:r>
              <a:rPr lang="en-GB" dirty="0"/>
              <a:t>changed at any time</a:t>
            </a:r>
          </a:p>
          <a:p>
            <a:pPr lvl="1"/>
            <a:r>
              <a:rPr lang="en-GB" dirty="0"/>
              <a:t>That makes the code very flexible</a:t>
            </a:r>
          </a:p>
        </p:txBody>
      </p:sp>
      <p:sp>
        <p:nvSpPr>
          <p:cNvPr id="7" name="Text Placeholder 6">
            <a:extLst>
              <a:ext uri="{FF2B5EF4-FFF2-40B4-BE49-F238E27FC236}">
                <a16:creationId xmlns:a16="http://schemas.microsoft.com/office/drawing/2014/main" id="{83567918-D181-4401-9E62-695D2099826D}"/>
              </a:ext>
            </a:extLst>
          </p:cNvPr>
          <p:cNvSpPr>
            <a:spLocks noGrp="1"/>
          </p:cNvSpPr>
          <p:nvPr>
            <p:ph type="body" sz="quarter" idx="11"/>
          </p:nvPr>
        </p:nvSpPr>
        <p:spPr/>
        <p:txBody>
          <a:bodyPr/>
          <a:lstStyle/>
          <a:p>
            <a:r>
              <a:rPr lang="en-GB" dirty="0"/>
              <a:t>Cons</a:t>
            </a:r>
          </a:p>
          <a:p>
            <a:pPr lvl="1"/>
            <a:r>
              <a:rPr lang="en-GB" dirty="0"/>
              <a:t>State can be invalid</a:t>
            </a:r>
          </a:p>
          <a:p>
            <a:pPr lvl="1"/>
            <a:r>
              <a:rPr lang="en-GB" dirty="0"/>
              <a:t>Less intuitive to use</a:t>
            </a:r>
          </a:p>
          <a:p>
            <a:pPr lvl="1"/>
            <a:endParaRPr lang="en-GB" dirty="0"/>
          </a:p>
          <a:p>
            <a:endParaRPr lang="en-GB" dirty="0"/>
          </a:p>
        </p:txBody>
      </p:sp>
      <p:sp>
        <p:nvSpPr>
          <p:cNvPr id="4" name="Slide Number Placeholder 3">
            <a:extLst>
              <a:ext uri="{FF2B5EF4-FFF2-40B4-BE49-F238E27FC236}">
                <a16:creationId xmlns:a16="http://schemas.microsoft.com/office/drawing/2014/main" id="{F0273F3D-FD2C-429F-8AC3-B13A923481C3}"/>
              </a:ext>
            </a:extLst>
          </p:cNvPr>
          <p:cNvSpPr>
            <a:spLocks noGrp="1"/>
          </p:cNvSpPr>
          <p:nvPr>
            <p:ph type="sldNum" sz="quarter" idx="14"/>
          </p:nvPr>
        </p:nvSpPr>
        <p:spPr/>
        <p:txBody>
          <a:bodyPr/>
          <a:lstStyle/>
          <a:p>
            <a:fld id="{C014DD1E-5D91-48A3-AD6D-45FBA980D106}" type="slidenum">
              <a:rPr lang="en-US" smtClean="0"/>
              <a:pPr/>
              <a:t>39</a:t>
            </a:fld>
            <a:endParaRPr lang="en-US" dirty="0"/>
          </a:p>
        </p:txBody>
      </p:sp>
    </p:spTree>
    <p:extLst>
      <p:ext uri="{BB962C8B-B14F-4D97-AF65-F5344CB8AC3E}">
        <p14:creationId xmlns:p14="http://schemas.microsoft.com/office/powerpoint/2010/main" val="336851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How </a:t>
            </a:r>
            <a:r>
              <a:rPr lang="en-US" b="1" dirty="0">
                <a:solidFill>
                  <a:schemeClr val="bg1"/>
                </a:solidFill>
              </a:rPr>
              <a:t>clean code </a:t>
            </a:r>
            <a:r>
              <a:rPr lang="en-US" dirty="0"/>
              <a:t>(or its absence) </a:t>
            </a:r>
            <a:r>
              <a:rPr lang="en-US" b="1" dirty="0">
                <a:solidFill>
                  <a:schemeClr val="bg1"/>
                </a:solidFill>
              </a:rPr>
              <a:t>affects</a:t>
            </a:r>
            <a:r>
              <a:rPr lang="en-US" dirty="0"/>
              <a:t> our software?</a:t>
            </a:r>
          </a:p>
          <a:p>
            <a:endParaRPr lang="bg-BG" u="sng" dirty="0"/>
          </a:p>
        </p:txBody>
      </p:sp>
      <p:sp>
        <p:nvSpPr>
          <p:cNvPr id="4" name="Title 3">
            <a:extLst>
              <a:ext uri="{FF2B5EF4-FFF2-40B4-BE49-F238E27FC236}">
                <a16:creationId xmlns:a16="http://schemas.microsoft.com/office/drawing/2014/main" id="{178B1E48-02B5-4898-87CE-A868CFC6DE2B}"/>
              </a:ext>
            </a:extLst>
          </p:cNvPr>
          <p:cNvSpPr>
            <a:spLocks noGrp="1"/>
          </p:cNvSpPr>
          <p:nvPr>
            <p:ph type="title"/>
          </p:nvPr>
        </p:nvSpPr>
        <p:spPr/>
        <p:txBody>
          <a:bodyPr/>
          <a:lstStyle/>
          <a:p>
            <a:r>
              <a:rPr lang="en-US" dirty="0"/>
              <a:t>Why Clean Code Matters?</a:t>
            </a:r>
          </a:p>
        </p:txBody>
      </p:sp>
      <p:sp>
        <p:nvSpPr>
          <p:cNvPr id="2" name="Slide Number Placeholder 1">
            <a:extLst>
              <a:ext uri="{FF2B5EF4-FFF2-40B4-BE49-F238E27FC236}">
                <a16:creationId xmlns:a16="http://schemas.microsoft.com/office/drawing/2014/main" id="{CA8D1F9B-9448-4235-8AAB-68A9A20274C4}"/>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4</a:t>
            </a:fld>
            <a:endParaRPr lang="en-US" dirty="0"/>
          </a:p>
        </p:txBody>
      </p:sp>
      <p:sp>
        <p:nvSpPr>
          <p:cNvPr id="5" name="Rectangle 4">
            <a:extLst>
              <a:ext uri="{FF2B5EF4-FFF2-40B4-BE49-F238E27FC236}">
                <a16:creationId xmlns:a16="http://schemas.microsoft.com/office/drawing/2014/main" id="{7D3A816F-2FE3-4E88-A232-ACC9FFB729BF}"/>
              </a:ext>
            </a:extLst>
          </p:cNvPr>
          <p:cNvSpPr>
            <a:spLocks noChangeArrowheads="1"/>
          </p:cNvSpPr>
          <p:nvPr/>
        </p:nvSpPr>
        <p:spPr bwMode="auto">
          <a:xfrm>
            <a:off x="724365" y="1917679"/>
            <a:ext cx="10093221" cy="255454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dirty="0">
                <a:latin typeface="Consolas" panose="020B0609020204030204" pitchFamily="49" charset="0"/>
              </a:rPr>
              <a:t>"...So if you want to go </a:t>
            </a:r>
            <a:r>
              <a:rPr lang="en-US" sz="3200" b="1" dirty="0">
                <a:solidFill>
                  <a:schemeClr val="bg1"/>
                </a:solidFill>
                <a:latin typeface="Consolas" panose="020B0609020204030204" pitchFamily="49" charset="0"/>
              </a:rPr>
              <a:t>fast</a:t>
            </a:r>
            <a:r>
              <a:rPr lang="en-US" sz="3200" b="1" dirty="0">
                <a:latin typeface="Consolas" panose="020B0609020204030204" pitchFamily="49" charset="0"/>
              </a:rPr>
              <a:t>,</a:t>
            </a:r>
          </a:p>
          <a:p>
            <a:r>
              <a:rPr lang="en-US" sz="3200" b="1" dirty="0">
                <a:latin typeface="Consolas" panose="020B0609020204030204" pitchFamily="49" charset="0"/>
              </a:rPr>
              <a:t> if you want to get done </a:t>
            </a:r>
            <a:r>
              <a:rPr lang="en-US" sz="3200" b="1" dirty="0">
                <a:solidFill>
                  <a:schemeClr val="bg1"/>
                </a:solidFill>
                <a:latin typeface="Consolas" panose="020B0609020204030204" pitchFamily="49" charset="0"/>
              </a:rPr>
              <a:t>quickly</a:t>
            </a:r>
            <a:r>
              <a:rPr lang="en-US" sz="3200" b="1" dirty="0">
                <a:latin typeface="Consolas" panose="020B0609020204030204" pitchFamily="49" charset="0"/>
              </a:rPr>
              <a:t>,</a:t>
            </a:r>
          </a:p>
          <a:p>
            <a:r>
              <a:rPr lang="en-US" sz="3200" b="1" dirty="0">
                <a:latin typeface="Consolas" panose="020B0609020204030204" pitchFamily="49" charset="0"/>
              </a:rPr>
              <a:t> if you want your code to be </a:t>
            </a:r>
            <a:r>
              <a:rPr lang="en-US" sz="3200" b="1" dirty="0">
                <a:solidFill>
                  <a:schemeClr val="bg1"/>
                </a:solidFill>
                <a:latin typeface="Consolas" panose="020B0609020204030204" pitchFamily="49" charset="0"/>
              </a:rPr>
              <a:t>easy</a:t>
            </a:r>
            <a:r>
              <a:rPr lang="en-US" sz="3200" b="1" dirty="0">
                <a:solidFill>
                  <a:schemeClr val="tx2">
                    <a:lumMod val="75000"/>
                  </a:schemeClr>
                </a:solidFill>
                <a:latin typeface="Consolas" panose="020B0609020204030204" pitchFamily="49" charset="0"/>
              </a:rPr>
              <a:t> </a:t>
            </a:r>
            <a:r>
              <a:rPr lang="en-US" sz="3200" b="1" dirty="0">
                <a:solidFill>
                  <a:schemeClr val="bg1"/>
                </a:solidFill>
                <a:latin typeface="Consolas" panose="020B0609020204030204" pitchFamily="49" charset="0"/>
              </a:rPr>
              <a:t>to write</a:t>
            </a:r>
            <a:r>
              <a:rPr lang="en-US" sz="3200" b="1" dirty="0">
                <a:latin typeface="Consolas" panose="020B0609020204030204" pitchFamily="49" charset="0"/>
              </a:rPr>
              <a:t>,</a:t>
            </a:r>
          </a:p>
          <a:p>
            <a:r>
              <a:rPr lang="en-US" sz="3200" b="1" dirty="0">
                <a:latin typeface="Consolas" panose="020B0609020204030204" pitchFamily="49" charset="0"/>
              </a:rPr>
              <a:t> make it </a:t>
            </a:r>
            <a:r>
              <a:rPr lang="en-US" sz="3200" b="1" dirty="0">
                <a:solidFill>
                  <a:schemeClr val="bg1"/>
                </a:solidFill>
                <a:latin typeface="Consolas" panose="020B0609020204030204" pitchFamily="49" charset="0"/>
              </a:rPr>
              <a:t>easy to read</a:t>
            </a:r>
            <a:r>
              <a:rPr lang="en-US" sz="3200" b="1" dirty="0">
                <a:latin typeface="Consolas" panose="020B0609020204030204" pitchFamily="49" charset="0"/>
              </a:rPr>
              <a:t>."</a:t>
            </a:r>
          </a:p>
          <a:p>
            <a:pPr algn="r"/>
            <a:r>
              <a:rPr lang="en-US" sz="3200" b="1" dirty="0">
                <a:latin typeface="Consolas" panose="020B0609020204030204" pitchFamily="49" charset="0"/>
              </a:rPr>
              <a:t> – Robert C. Martin </a:t>
            </a:r>
            <a:endParaRPr lang="bg-BG" sz="3200" b="1" dirty="0">
              <a:latin typeface="Consolas" panose="020B0609020204030204" pitchFamily="49" charset="0"/>
            </a:endParaRPr>
          </a:p>
        </p:txBody>
      </p:sp>
    </p:spTree>
    <p:extLst>
      <p:ext uri="{BB962C8B-B14F-4D97-AF65-F5344CB8AC3E}">
        <p14:creationId xmlns:p14="http://schemas.microsoft.com/office/powerpoint/2010/main" val="535148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Property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40</a:t>
            </a:fld>
            <a:endParaRPr lang="en-US" dirty="0"/>
          </a:p>
        </p:txBody>
      </p:sp>
      <p:sp>
        <p:nvSpPr>
          <p:cNvPr id="5" name="Rectangle 4"/>
          <p:cNvSpPr>
            <a:spLocks noChangeArrowheads="1"/>
          </p:cNvSpPr>
          <p:nvPr/>
        </p:nvSpPr>
        <p:spPr bwMode="auto">
          <a:xfrm>
            <a:off x="1551742" y="1400752"/>
            <a:ext cx="9088515" cy="47212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a:t>
            </a:r>
            <a:r>
              <a:rPr lang="en-US" sz="2400" b="1" noProof="1">
                <a:solidFill>
                  <a:schemeClr val="bg1"/>
                </a:solidFill>
                <a:latin typeface="Consolas" pitchFamily="49" charset="0"/>
                <a:cs typeface="Consolas" pitchFamily="49" charset="0"/>
              </a:rPr>
              <a:t>IReader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Reader { get;</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set</a:t>
            </a: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Writer { get; </a:t>
            </a:r>
            <a:r>
              <a:rPr lang="en-US" sz="2400" b="1" noProof="1">
                <a:solidFill>
                  <a:schemeClr val="bg1"/>
                </a:solidFill>
                <a:latin typeface="Consolas" pitchFamily="49" charset="0"/>
                <a:cs typeface="Consolas" pitchFamily="49" charset="0"/>
              </a:rPr>
              <a:t>set</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public </a:t>
            </a:r>
            <a:r>
              <a:rPr lang="en-US" sz="2400" b="1" noProof="1" smtClean="0">
                <a:latin typeface="Consolas" pitchFamily="49" charset="0"/>
                <a:cs typeface="Consolas" pitchFamily="49" charset="0"/>
              </a:rPr>
              <a:t>void CopyAllChars()</a:t>
            </a:r>
            <a:endParaRPr lang="en-US" sz="2400" b="1" noProof="1">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Read/Write data through the reader/writer</a:t>
            </a:r>
          </a:p>
          <a:p>
            <a:pPr eaLnBrk="0" hangingPunct="0">
              <a:lnSpc>
                <a:spcPct val="90000"/>
              </a:lnSpc>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spcBef>
                <a:spcPts val="1200"/>
              </a:spcBef>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solidFill>
                  <a:schemeClr val="tx2"/>
                </a:solidFill>
                <a:latin typeface="Consolas" pitchFamily="49" charset="0"/>
                <a:cs typeface="Consolas" pitchFamily="49" charset="0"/>
              </a:rPr>
              <a:t>copy</a:t>
            </a:r>
            <a:r>
              <a:rPr lang="en-US" sz="2400" b="1" noProof="1">
                <a:solidFill>
                  <a:schemeClr val="tx2">
                    <a:lumMod val="75000"/>
                  </a:schemeClr>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Reader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ConsoleReader()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a:t>
            </a:r>
            <a:r>
              <a:rPr lang="en-US" sz="2400" b="1" noProof="1">
                <a:solidFill>
                  <a:schemeClr val="bg1"/>
                </a:solidFill>
                <a:latin typeface="Consolas" pitchFamily="49" charset="0"/>
                <a:cs typeface="Consolas" pitchFamily="49" charset="0"/>
              </a:rPr>
              <a:t>Writer</a:t>
            </a:r>
            <a:r>
              <a:rPr lang="en-US" sz="2400" b="1" noProof="1">
                <a:solidFill>
                  <a:schemeClr val="tx2"/>
                </a:solidFill>
                <a:latin typeface="Consolas" pitchFamily="49" charset="0"/>
                <a:cs typeface="Consolas" pitchFamily="49" charset="0"/>
              </a:rPr>
              <a:t> </a:t>
            </a:r>
            <a:r>
              <a:rPr lang="en-US" sz="2400" b="1" noProof="1">
                <a:latin typeface="Consolas" pitchFamily="49" charset="0"/>
                <a:cs typeface="Consolas" pitchFamily="49" charset="0"/>
              </a:rPr>
              <a:t>= new </a:t>
            </a:r>
            <a:r>
              <a:rPr lang="en-US" sz="2400" b="1" noProof="1">
                <a:solidFill>
                  <a:schemeClr val="bg1"/>
                </a:solidFill>
                <a:latin typeface="Consolas" pitchFamily="49" charset="0"/>
                <a:cs typeface="Consolas" pitchFamily="49" charset="0"/>
              </a:rPr>
              <a:t>FileWriter("output.txt")</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p>
        </p:txBody>
      </p:sp>
    </p:spTree>
    <p:extLst>
      <p:ext uri="{BB962C8B-B14F-4D97-AF65-F5344CB8AC3E}">
        <p14:creationId xmlns:p14="http://schemas.microsoft.com/office/powerpoint/2010/main" val="16725612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166836-5A51-4FEC-9BF2-447C3A79A187}"/>
              </a:ext>
            </a:extLst>
          </p:cNvPr>
          <p:cNvSpPr>
            <a:spLocks noGrp="1"/>
          </p:cNvSpPr>
          <p:nvPr>
            <p:ph type="title"/>
          </p:nvPr>
        </p:nvSpPr>
        <p:spPr/>
        <p:txBody>
          <a:bodyPr/>
          <a:lstStyle/>
          <a:p>
            <a:r>
              <a:rPr lang="en-GB" dirty="0"/>
              <a:t>Parameter Injection – Pros and Cons</a:t>
            </a:r>
          </a:p>
        </p:txBody>
      </p:sp>
      <p:sp>
        <p:nvSpPr>
          <p:cNvPr id="9" name="Text Placeholder 8">
            <a:extLst>
              <a:ext uri="{FF2B5EF4-FFF2-40B4-BE49-F238E27FC236}">
                <a16:creationId xmlns:a16="http://schemas.microsoft.com/office/drawing/2014/main" id="{BB5F7F2E-D6FE-4035-9228-01CA08D9A8AD}"/>
              </a:ext>
            </a:extLst>
          </p:cNvPr>
          <p:cNvSpPr>
            <a:spLocks noGrp="1"/>
          </p:cNvSpPr>
          <p:nvPr>
            <p:ph type="body" sz="quarter" idx="10"/>
          </p:nvPr>
        </p:nvSpPr>
        <p:spPr/>
        <p:txBody>
          <a:bodyPr/>
          <a:lstStyle/>
          <a:p>
            <a:r>
              <a:rPr lang="en-GB" dirty="0"/>
              <a:t>Pros</a:t>
            </a:r>
          </a:p>
          <a:p>
            <a:pPr lvl="1"/>
            <a:r>
              <a:rPr lang="en-GB" dirty="0"/>
              <a:t>Changes are only </a:t>
            </a:r>
            <a:br>
              <a:rPr lang="en-GB" dirty="0"/>
            </a:br>
            <a:r>
              <a:rPr lang="en-GB" dirty="0"/>
              <a:t>localized to the method</a:t>
            </a:r>
          </a:p>
          <a:p>
            <a:pPr lvl="1"/>
            <a:endParaRPr lang="en-GB" dirty="0"/>
          </a:p>
          <a:p>
            <a:endParaRPr lang="en-GB" dirty="0"/>
          </a:p>
        </p:txBody>
      </p:sp>
      <p:sp>
        <p:nvSpPr>
          <p:cNvPr id="10" name="Text Placeholder 9">
            <a:extLst>
              <a:ext uri="{FF2B5EF4-FFF2-40B4-BE49-F238E27FC236}">
                <a16:creationId xmlns:a16="http://schemas.microsoft.com/office/drawing/2014/main" id="{E3CCCE33-7DBE-4C78-8107-F4C324509C42}"/>
              </a:ext>
            </a:extLst>
          </p:cNvPr>
          <p:cNvSpPr>
            <a:spLocks noGrp="1"/>
          </p:cNvSpPr>
          <p:nvPr>
            <p:ph type="body" sz="quarter" idx="11"/>
          </p:nvPr>
        </p:nvSpPr>
        <p:spPr/>
        <p:txBody>
          <a:bodyPr/>
          <a:lstStyle/>
          <a:p>
            <a:r>
              <a:rPr lang="en-GB" dirty="0"/>
              <a:t>Cons</a:t>
            </a:r>
          </a:p>
          <a:p>
            <a:pPr lvl="1"/>
            <a:r>
              <a:rPr lang="en-GB" dirty="0"/>
              <a:t>Too many parameters</a:t>
            </a:r>
          </a:p>
          <a:p>
            <a:pPr lvl="1"/>
            <a:r>
              <a:rPr lang="en-GB" dirty="0"/>
              <a:t>Breaks the method</a:t>
            </a:r>
            <a:br>
              <a:rPr lang="en-GB" dirty="0"/>
            </a:br>
            <a:r>
              <a:rPr lang="en-GB" dirty="0"/>
              <a:t>signature</a:t>
            </a:r>
          </a:p>
          <a:p>
            <a:pPr lvl="1"/>
            <a:endParaRPr lang="en-GB" dirty="0"/>
          </a:p>
          <a:p>
            <a:endParaRPr lang="en-GB" dirty="0"/>
          </a:p>
        </p:txBody>
      </p:sp>
      <p:sp>
        <p:nvSpPr>
          <p:cNvPr id="4" name="Slide Number Placeholder 3">
            <a:extLst>
              <a:ext uri="{FF2B5EF4-FFF2-40B4-BE49-F238E27FC236}">
                <a16:creationId xmlns:a16="http://schemas.microsoft.com/office/drawing/2014/main" id="{3210DB0B-9EC0-49F6-BDBC-3509ABDFCC93}"/>
              </a:ext>
            </a:extLst>
          </p:cNvPr>
          <p:cNvSpPr>
            <a:spLocks noGrp="1"/>
          </p:cNvSpPr>
          <p:nvPr>
            <p:ph type="sldNum" sz="quarter" idx="14"/>
          </p:nvPr>
        </p:nvSpPr>
        <p:spPr/>
        <p:txBody>
          <a:bodyPr/>
          <a:lstStyle/>
          <a:p>
            <a:fld id="{C014DD1E-5D91-48A3-AD6D-45FBA980D106}" type="slidenum">
              <a:rPr lang="en-US" smtClean="0"/>
              <a:pPr/>
              <a:t>41</a:t>
            </a:fld>
            <a:endParaRPr lang="en-US" dirty="0"/>
          </a:p>
        </p:txBody>
      </p:sp>
    </p:spTree>
    <p:extLst>
      <p:ext uri="{BB962C8B-B14F-4D97-AF65-F5344CB8AC3E}">
        <p14:creationId xmlns:p14="http://schemas.microsoft.com/office/powerpoint/2010/main" val="11255762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Parameter Injection - Example</a:t>
            </a:r>
          </a:p>
        </p:txBody>
      </p:sp>
      <p:sp>
        <p:nvSpPr>
          <p:cNvPr id="2" name="Slide Number Placeholder 1"/>
          <p:cNvSpPr>
            <a:spLocks noGrp="1"/>
          </p:cNvSpPr>
          <p:nvPr>
            <p:ph type="sldNum" sz="quarter" idx="4294967295"/>
          </p:nvPr>
        </p:nvSpPr>
        <p:spPr>
          <a:xfrm>
            <a:off x="11763375" y="6524625"/>
            <a:ext cx="428625" cy="196850"/>
          </a:xfrm>
        </p:spPr>
        <p:txBody>
          <a:bodyPr/>
          <a:lstStyle/>
          <a:p>
            <a:fld id="{C014DD1E-5D91-48A3-AD6D-45FBA980D106}" type="slidenum">
              <a:rPr lang="en-US" smtClean="0"/>
              <a:pPr/>
              <a:t>42</a:t>
            </a:fld>
            <a:endParaRPr lang="en-US" dirty="0"/>
          </a:p>
        </p:txBody>
      </p:sp>
      <p:sp>
        <p:nvSpPr>
          <p:cNvPr id="5" name="Rectangle 4"/>
          <p:cNvSpPr>
            <a:spLocks noChangeArrowheads="1"/>
          </p:cNvSpPr>
          <p:nvPr/>
        </p:nvSpPr>
        <p:spPr bwMode="auto">
          <a:xfrm>
            <a:off x="1490986" y="1380479"/>
            <a:ext cx="9210027" cy="37487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class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public CopyAllChars(</a:t>
            </a:r>
            <a:r>
              <a:rPr lang="en-US" sz="2400" b="1" noProof="1">
                <a:solidFill>
                  <a:schemeClr val="bg1"/>
                </a:solidFill>
                <a:latin typeface="Consolas" pitchFamily="49" charset="0"/>
                <a:cs typeface="Consolas" pitchFamily="49" charset="0"/>
              </a:rPr>
              <a:t>IReader 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IWriter writer</a:t>
            </a: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i="1" noProof="1">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Read/Write data through the Reader/Writer</a:t>
            </a:r>
            <a:endParaRPr lang="en-US" sz="2400" b="1" noProof="1">
              <a:solidFill>
                <a:schemeClr val="accent2"/>
              </a:solidFill>
              <a:latin typeface="Consolas" pitchFamily="49" charset="0"/>
              <a:cs typeface="Consolas" pitchFamily="49" charset="0"/>
            </a:endParaRP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 copy = new Copy();</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reader = new ConsoleReader();</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var writer = new FileWriter("output.txt");</a:t>
            </a:r>
          </a:p>
          <a:p>
            <a:pPr eaLnBrk="0" hangingPunct="0">
              <a:lnSpc>
                <a:spcPct val="90000"/>
              </a:lnSpc>
              <a:buClr>
                <a:schemeClr val="accent5">
                  <a:lumMod val="40000"/>
                  <a:lumOff val="60000"/>
                </a:schemeClr>
              </a:buClr>
              <a:buSzPct val="70000"/>
            </a:pPr>
            <a:r>
              <a:rPr lang="en-US" sz="2400" b="1" noProof="1">
                <a:latin typeface="Consolas" pitchFamily="49" charset="0"/>
                <a:cs typeface="Consolas" pitchFamily="49" charset="0"/>
              </a:rPr>
              <a:t>copy.CopyAllChars(</a:t>
            </a:r>
            <a:r>
              <a:rPr lang="en-US" sz="2400" b="1" noProof="1">
                <a:solidFill>
                  <a:schemeClr val="bg1"/>
                </a:solidFill>
                <a:latin typeface="Consolas" pitchFamily="49" charset="0"/>
                <a:cs typeface="Consolas" pitchFamily="49" charset="0"/>
              </a:rPr>
              <a:t>reader</a:t>
            </a: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writer</a:t>
            </a:r>
            <a:r>
              <a:rPr lang="en-US" sz="2400" b="1" noProof="1">
                <a:latin typeface="Consolas" pitchFamily="49" charset="0"/>
                <a:cs typeface="Consolas" pitchFamily="49" charset="0"/>
              </a:rPr>
              <a:t>);</a:t>
            </a:r>
          </a:p>
        </p:txBody>
      </p:sp>
    </p:spTree>
    <p:extLst>
      <p:ext uri="{BB962C8B-B14F-4D97-AF65-F5344CB8AC3E}">
        <p14:creationId xmlns:p14="http://schemas.microsoft.com/office/powerpoint/2010/main" val="16088058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Classic DIP Violations:</a:t>
            </a:r>
          </a:p>
          <a:p>
            <a:pPr lvl="1"/>
            <a:r>
              <a:rPr lang="en-US" dirty="0"/>
              <a:t>Using the </a:t>
            </a:r>
            <a:r>
              <a:rPr lang="en-US" b="1" dirty="0">
                <a:solidFill>
                  <a:schemeClr val="bg1"/>
                </a:solidFill>
                <a:latin typeface="Consolas" panose="020B0609020204030204" pitchFamily="49" charset="0"/>
                <a:cs typeface="Consolas" panose="020B0609020204030204" pitchFamily="49" charset="0"/>
              </a:rPr>
              <a:t>new</a:t>
            </a:r>
            <a:r>
              <a:rPr lang="en-US" dirty="0"/>
              <a:t> keyword</a:t>
            </a:r>
          </a:p>
          <a:p>
            <a:pPr lvl="1"/>
            <a:r>
              <a:rPr lang="en-US" dirty="0"/>
              <a:t>Using </a:t>
            </a:r>
            <a:r>
              <a:rPr lang="en-US" b="1" dirty="0">
                <a:solidFill>
                  <a:schemeClr val="bg1"/>
                </a:solidFill>
                <a:latin typeface="Consolas" panose="020B0609020204030204" pitchFamily="49" charset="0"/>
              </a:rPr>
              <a:t>static</a:t>
            </a:r>
            <a:r>
              <a:rPr lang="en-US" dirty="0"/>
              <a:t> methods / properties</a:t>
            </a:r>
          </a:p>
          <a:p>
            <a:r>
              <a:rPr lang="en-US" dirty="0"/>
              <a:t>How to fix code, that violates the DIP:</a:t>
            </a:r>
          </a:p>
          <a:p>
            <a:pPr lvl="1">
              <a:buClr>
                <a:schemeClr val="tx1"/>
              </a:buClr>
            </a:pPr>
            <a:r>
              <a:rPr lang="en-US" b="1" dirty="0">
                <a:solidFill>
                  <a:schemeClr val="bg1"/>
                </a:solidFill>
              </a:rPr>
              <a:t>Extract</a:t>
            </a:r>
            <a:r>
              <a:rPr lang="en-US" dirty="0">
                <a:solidFill>
                  <a:schemeClr val="tx2">
                    <a:lumMod val="75000"/>
                  </a:schemeClr>
                </a:solidFill>
              </a:rPr>
              <a:t> </a:t>
            </a:r>
            <a:r>
              <a:rPr lang="en-US" b="1" dirty="0">
                <a:solidFill>
                  <a:schemeClr val="bg1"/>
                </a:solidFill>
              </a:rPr>
              <a:t>interfaces</a:t>
            </a:r>
            <a:r>
              <a:rPr lang="en-US" dirty="0">
                <a:solidFill>
                  <a:schemeClr val="tx2">
                    <a:lumMod val="75000"/>
                  </a:schemeClr>
                </a:solidFill>
              </a:rPr>
              <a:t> </a:t>
            </a:r>
            <a:r>
              <a:rPr lang="en-US" dirty="0"/>
              <a:t>+ use </a:t>
            </a:r>
            <a:r>
              <a:rPr lang="en-US" b="1" dirty="0">
                <a:solidFill>
                  <a:schemeClr val="bg1"/>
                </a:solidFill>
              </a:rPr>
              <a:t>constructor</a:t>
            </a:r>
            <a:r>
              <a:rPr lang="en-US" dirty="0">
                <a:solidFill>
                  <a:schemeClr val="tx2">
                    <a:lumMod val="75000"/>
                  </a:schemeClr>
                </a:solidFill>
              </a:rPr>
              <a:t> </a:t>
            </a:r>
            <a:r>
              <a:rPr lang="en-US" b="1" dirty="0">
                <a:solidFill>
                  <a:schemeClr val="bg1"/>
                </a:solidFill>
              </a:rPr>
              <a:t>injection</a:t>
            </a:r>
          </a:p>
          <a:p>
            <a:pPr lvl="1"/>
            <a:r>
              <a:rPr lang="en-US" dirty="0"/>
              <a:t>Set up an Inversion of Control (</a:t>
            </a:r>
            <a:r>
              <a:rPr lang="en-US" b="1" dirty="0">
                <a:solidFill>
                  <a:schemeClr val="bg1"/>
                </a:solidFill>
              </a:rPr>
              <a:t>IoC</a:t>
            </a:r>
            <a:r>
              <a:rPr lang="en-US" dirty="0"/>
              <a:t>) container</a:t>
            </a:r>
          </a:p>
          <a:p>
            <a:endParaRPr lang="en-US" dirty="0"/>
          </a:p>
          <a:p>
            <a:endParaRPr lang="bg-BG" dirty="0"/>
          </a:p>
        </p:txBody>
      </p:sp>
      <p:sp>
        <p:nvSpPr>
          <p:cNvPr id="2" name="Title 1"/>
          <p:cNvSpPr>
            <a:spLocks noGrp="1"/>
          </p:cNvSpPr>
          <p:nvPr>
            <p:ph type="title"/>
          </p:nvPr>
        </p:nvSpPr>
        <p:spPr/>
        <p:txBody>
          <a:bodyPr/>
          <a:lstStyle/>
          <a:p>
            <a:r>
              <a:rPr lang="en-US"/>
              <a:t>DIP Violations</a:t>
            </a:r>
            <a:endParaRPr lang="bg-BG" dirty="0"/>
          </a:p>
        </p:txBody>
      </p:sp>
      <p:sp>
        <p:nvSpPr>
          <p:cNvPr id="4" name="Slide Number Placeholder 3"/>
          <p:cNvSpPr>
            <a:spLocks noGrp="1"/>
          </p:cNvSpPr>
          <p:nvPr>
            <p:ph type="sldNum" sz="quarter" idx="4294967295"/>
          </p:nvPr>
        </p:nvSpPr>
        <p:spPr>
          <a:xfrm>
            <a:off x="11763375" y="6524625"/>
            <a:ext cx="428625" cy="196850"/>
          </a:xfrm>
        </p:spPr>
        <p:txBody>
          <a:bodyPr/>
          <a:lstStyle/>
          <a:p>
            <a:fld id="{58452FF4-89E3-4D1B-9927-2DBDC00E58D7}" type="slidenum">
              <a:rPr lang="en-US" smtClean="0"/>
              <a:pPr/>
              <a:t>43</a:t>
            </a:fld>
            <a:endParaRPr lang="en-US" dirty="0"/>
          </a:p>
        </p:txBody>
      </p:sp>
    </p:spTree>
    <p:extLst>
      <p:ext uri="{BB962C8B-B14F-4D97-AF65-F5344CB8AC3E}">
        <p14:creationId xmlns:p14="http://schemas.microsoft.com/office/powerpoint/2010/main" val="4173132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44</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11815018"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GB" sz="3600" dirty="0">
                <a:solidFill>
                  <a:schemeClr val="bg2"/>
                </a:solidFill>
              </a:rPr>
              <a:t>SOLID principle make software more:</a:t>
            </a:r>
          </a:p>
          <a:p>
            <a:pPr lvl="1">
              <a:lnSpc>
                <a:spcPct val="100000"/>
              </a:lnSpc>
            </a:pPr>
            <a:r>
              <a:rPr lang="en-GB" sz="3400" dirty="0">
                <a:solidFill>
                  <a:schemeClr val="bg2"/>
                </a:solidFill>
              </a:rPr>
              <a:t>Understandable</a:t>
            </a:r>
          </a:p>
          <a:p>
            <a:pPr lvl="1">
              <a:lnSpc>
                <a:spcPct val="100000"/>
              </a:lnSpc>
            </a:pPr>
            <a:r>
              <a:rPr lang="en-GB" sz="3400" dirty="0">
                <a:solidFill>
                  <a:schemeClr val="bg2"/>
                </a:solidFill>
              </a:rPr>
              <a:t>Flexible</a:t>
            </a:r>
          </a:p>
          <a:p>
            <a:pPr lvl="1">
              <a:lnSpc>
                <a:spcPct val="100000"/>
              </a:lnSpc>
            </a:pPr>
            <a:r>
              <a:rPr lang="en-GB" sz="3400" dirty="0">
                <a:solidFill>
                  <a:schemeClr val="bg2"/>
                </a:solidFill>
              </a:rPr>
              <a:t>Maintainable</a:t>
            </a:r>
          </a:p>
          <a:p>
            <a:pPr>
              <a:lnSpc>
                <a:spcPct val="100000"/>
              </a:lnSpc>
            </a:pPr>
            <a:endParaRPr lang="en-GB" sz="3600" dirty="0">
              <a:solidFill>
                <a:schemeClr val="bg2"/>
              </a:solidFill>
            </a:endParaRPr>
          </a:p>
          <a:p>
            <a:pPr>
              <a:lnSpc>
                <a:spcPct val="100000"/>
              </a:lnSpc>
            </a:pPr>
            <a:endParaRPr lang="en-GB" sz="3600" dirty="0">
              <a:solidFill>
                <a:schemeClr val="bg2"/>
              </a:solidFill>
            </a:endParaRP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8" y="6400800"/>
            <a:ext cx="12114212" cy="363538"/>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5779" y="4535836"/>
            <a:ext cx="5668835" cy="863602"/>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387" y="4535836"/>
            <a:ext cx="3962146" cy="863602"/>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8589" t="-22282" r="-30138" b="-23831"/>
          <a:stretch/>
        </p:blipFill>
        <p:spPr>
          <a:xfrm>
            <a:off x="9375511" y="5566366"/>
            <a:ext cx="1749102" cy="863602"/>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1067387" y="5566366"/>
            <a:ext cx="5567564" cy="863602"/>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391" r="-41391" b="-5190"/>
          <a:stretch/>
        </p:blipFill>
        <p:spPr>
          <a:xfrm>
            <a:off x="7025404" y="5566366"/>
            <a:ext cx="1955862" cy="863602"/>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5330775" y="2474775"/>
            <a:ext cx="5793839" cy="863602"/>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1067388" y="2474775"/>
            <a:ext cx="3858379" cy="863602"/>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8676437" y="1444245"/>
            <a:ext cx="2448176" cy="863602"/>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1067387" y="1444245"/>
            <a:ext cx="4185792" cy="863602"/>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5607950" y="1444245"/>
            <a:ext cx="2713717" cy="863602"/>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5971872" y="3505306"/>
            <a:ext cx="2519658" cy="863602"/>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hqprint">
            <a:extLst>
              <a:ext uri="{28A0092B-C50C-407E-A947-70E740481C1C}">
                <a14:useLocalDpi xmlns:a14="http://schemas.microsoft.com/office/drawing/2010/main" val="0"/>
              </a:ext>
            </a:extLst>
          </a:blip>
          <a:srcRect l="-34663" t="-10753" r="-34663" b="-10753"/>
          <a:stretch/>
        </p:blipFill>
        <p:spPr bwMode="auto">
          <a:xfrm>
            <a:off x="8854361" y="3505306"/>
            <a:ext cx="2270253" cy="863602"/>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1067388" y="3505306"/>
            <a:ext cx="4541655" cy="863602"/>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33722728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1200" y="1710324"/>
            <a:ext cx="8229600" cy="4151278"/>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1202933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9" dirty="0"/>
              <a:t>Software University – High-Quality Education and </a:t>
            </a:r>
            <a:br>
              <a:rPr lang="en-US" sz="3199" dirty="0"/>
            </a:br>
            <a:r>
              <a:rPr lang="en-US" sz="3199" dirty="0"/>
              <a:t>Employment Opportunities </a:t>
            </a:r>
          </a:p>
          <a:p>
            <a:pPr lvl="1">
              <a:lnSpc>
                <a:spcPct val="100000"/>
              </a:lnSpc>
            </a:pPr>
            <a:r>
              <a:rPr lang="en-US" sz="2899" noProof="1">
                <a:hlinkClick r:id="rId3"/>
              </a:rPr>
              <a:t>softuni.bg</a:t>
            </a:r>
            <a:r>
              <a:rPr lang="en-US" sz="2899" noProof="1"/>
              <a:t> </a:t>
            </a:r>
          </a:p>
          <a:p>
            <a:pPr>
              <a:lnSpc>
                <a:spcPct val="100000"/>
              </a:lnSpc>
            </a:pPr>
            <a:r>
              <a:rPr lang="en-US" sz="3199" dirty="0"/>
              <a:t>Software University Foundation</a:t>
            </a:r>
            <a:endParaRPr lang="bg-BG" sz="3199" dirty="0"/>
          </a:p>
          <a:p>
            <a:pPr lvl="1">
              <a:lnSpc>
                <a:spcPct val="100000"/>
              </a:lnSpc>
            </a:pPr>
            <a:r>
              <a:rPr lang="en-US" sz="2999" noProof="1">
                <a:hlinkClick r:id="rId4"/>
              </a:rPr>
              <a:t>http://softuni.foundation/</a:t>
            </a:r>
            <a:endParaRPr lang="en-US" sz="2999" noProof="1"/>
          </a:p>
          <a:p>
            <a:pPr>
              <a:lnSpc>
                <a:spcPct val="100000"/>
              </a:lnSpc>
            </a:pPr>
            <a:r>
              <a:rPr lang="en-US" sz="3199" dirty="0"/>
              <a:t>Software University @ Facebook</a:t>
            </a:r>
          </a:p>
          <a:p>
            <a:pPr marL="990278" lvl="1" indent="-380876" defTabSz="1218804">
              <a:lnSpc>
                <a:spcPct val="100000"/>
              </a:lnSpc>
              <a:tabLst>
                <a:tab pos="282490" algn="l"/>
              </a:tabLst>
              <a:defRPr/>
            </a:pPr>
            <a:r>
              <a:rPr lang="en-US" sz="2899" noProof="1">
                <a:solidFill>
                  <a:srgbClr val="234465"/>
                </a:solidFill>
                <a:hlinkClick r:id="rId5"/>
              </a:rPr>
              <a:t>facebook.com/SoftwareUniversity</a:t>
            </a:r>
            <a:endParaRPr lang="en-US" sz="2899" noProof="1">
              <a:solidFill>
                <a:srgbClr val="234465"/>
              </a:solidFill>
            </a:endParaRPr>
          </a:p>
          <a:p>
            <a:pPr>
              <a:lnSpc>
                <a:spcPct val="100000"/>
              </a:lnSpc>
            </a:pPr>
            <a:r>
              <a:rPr lang="en-US" sz="3199" dirty="0"/>
              <a:t>Software University Forums</a:t>
            </a:r>
          </a:p>
          <a:p>
            <a:pPr marL="990278" lvl="1" indent="-380876" defTabSz="1218804">
              <a:lnSpc>
                <a:spcPct val="100000"/>
              </a:lnSpc>
              <a:tabLst>
                <a:tab pos="282490" algn="l"/>
              </a:tabLst>
              <a:defRPr/>
            </a:pPr>
            <a:r>
              <a:rPr lang="en-US" sz="2799" dirty="0">
                <a:hlinkClick r:id="rId6"/>
              </a:rPr>
              <a:t>forum.softuni.bg</a:t>
            </a:r>
            <a:endParaRPr lang="en-US" sz="2799"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4201" y="2538113"/>
            <a:ext cx="2122583" cy="529411"/>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2728" y="2057401"/>
            <a:ext cx="3366866" cy="4482957"/>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4201" y="3654372"/>
            <a:ext cx="1118449" cy="111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4200" y="5359668"/>
            <a:ext cx="1041962" cy="1041962"/>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49</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448" y="3810000"/>
            <a:ext cx="4642333" cy="1624244"/>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Single Responsibility</a:t>
            </a:r>
            <a:endParaRPr lang="bg-BG" dirty="0"/>
          </a:p>
        </p:txBody>
      </p:sp>
      <p:pic>
        <p:nvPicPr>
          <p:cNvPr id="7" name="Picture 6"/>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152900" y="847725"/>
            <a:ext cx="3810000" cy="3333750"/>
          </a:xfrm>
          <a:prstGeom prst="rect">
            <a:avLst/>
          </a:prstGeom>
        </p:spPr>
      </p:pic>
    </p:spTree>
    <p:extLst>
      <p:ext uri="{BB962C8B-B14F-4D97-AF65-F5344CB8AC3E}">
        <p14:creationId xmlns:p14="http://schemas.microsoft.com/office/powerpoint/2010/main" val="2855755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65510" y="1121144"/>
            <a:ext cx="9929724" cy="5276048"/>
          </a:xfrm>
        </p:spPr>
        <p:txBody>
          <a:bodyPr/>
          <a:lstStyle/>
          <a:p>
            <a:r>
              <a:rPr lang="en-US" dirty="0"/>
              <a:t>Every class should be </a:t>
            </a:r>
            <a:r>
              <a:rPr lang="en-US" dirty="0">
                <a:solidFill>
                  <a:schemeClr val="tx2">
                    <a:lumMod val="75000"/>
                  </a:schemeClr>
                </a:solidFill>
              </a:rPr>
              <a:t>responsible</a:t>
            </a:r>
            <a:r>
              <a:rPr lang="en-US" dirty="0"/>
              <a:t> </a:t>
            </a:r>
            <a:r>
              <a:rPr lang="en-US" b="1" dirty="0">
                <a:solidFill>
                  <a:schemeClr val="bg1"/>
                </a:solidFill>
              </a:rPr>
              <a:t>for only a single </a:t>
            </a:r>
            <a:r>
              <a:rPr lang="en-US" dirty="0"/>
              <a:t/>
            </a:r>
            <a:br>
              <a:rPr lang="en-US" dirty="0"/>
            </a:br>
            <a:r>
              <a:rPr lang="en-US" b="1" dirty="0">
                <a:solidFill>
                  <a:schemeClr val="bg1"/>
                </a:solidFill>
              </a:rPr>
              <a:t>part of the functionality</a:t>
            </a:r>
            <a:r>
              <a:rPr lang="en-US" dirty="0"/>
              <a:t> and that responsibility </a:t>
            </a:r>
            <a:br>
              <a:rPr lang="en-US" dirty="0"/>
            </a:br>
            <a:r>
              <a:rPr lang="en-US" dirty="0"/>
              <a:t>should be entirely </a:t>
            </a:r>
            <a:r>
              <a:rPr lang="en-US" b="1" dirty="0">
                <a:solidFill>
                  <a:schemeClr val="bg1"/>
                </a:solidFill>
              </a:rPr>
              <a:t>encapsulated</a:t>
            </a:r>
            <a:r>
              <a:rPr lang="en-US" dirty="0"/>
              <a:t> by the class. </a:t>
            </a:r>
          </a:p>
          <a:p>
            <a:pPr marL="0" indent="0">
              <a:buNone/>
            </a:pPr>
            <a:endParaRPr lang="en-US" dirty="0">
              <a:solidFill>
                <a:schemeClr val="tx2">
                  <a:lumMod val="75000"/>
                </a:schemeClr>
              </a:solidFill>
            </a:endParaRPr>
          </a:p>
          <a:p>
            <a:endParaRPr lang="bg-BG" dirty="0"/>
          </a:p>
        </p:txBody>
      </p:sp>
      <p:sp>
        <p:nvSpPr>
          <p:cNvPr id="4" name="Title 3">
            <a:extLst>
              <a:ext uri="{FF2B5EF4-FFF2-40B4-BE49-F238E27FC236}">
                <a16:creationId xmlns:a16="http://schemas.microsoft.com/office/drawing/2014/main" id="{E71349AE-B5A7-40E9-BFA9-650DBB51CD30}"/>
              </a:ext>
            </a:extLst>
          </p:cNvPr>
          <p:cNvSpPr>
            <a:spLocks noGrp="1"/>
          </p:cNvSpPr>
          <p:nvPr>
            <p:ph type="title"/>
          </p:nvPr>
        </p:nvSpPr>
        <p:spPr/>
        <p:txBody>
          <a:bodyPr/>
          <a:lstStyle/>
          <a:p>
            <a:r>
              <a:rPr lang="en-US" dirty="0"/>
              <a:t>What is Single Responsibility?</a:t>
            </a:r>
          </a:p>
        </p:txBody>
      </p:sp>
      <p:sp>
        <p:nvSpPr>
          <p:cNvPr id="6" name="Rectangle 5">
            <a:extLst>
              <a:ext uri="{FF2B5EF4-FFF2-40B4-BE49-F238E27FC236}">
                <a16:creationId xmlns:a16="http://schemas.microsoft.com/office/drawing/2014/main" id="{01CB2FA2-4A95-4B3A-91F4-8D5F96438473}"/>
              </a:ext>
            </a:extLst>
          </p:cNvPr>
          <p:cNvSpPr>
            <a:spLocks noChangeArrowheads="1"/>
          </p:cNvSpPr>
          <p:nvPr/>
        </p:nvSpPr>
        <p:spPr bwMode="auto">
          <a:xfrm>
            <a:off x="2712963" y="2898328"/>
            <a:ext cx="8108917" cy="156966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200" b="1" dirty="0">
                <a:latin typeface="Consolas" panose="020B0609020204030204" pitchFamily="49" charset="0"/>
              </a:rPr>
              <a:t>"There should never be more than </a:t>
            </a:r>
            <a:br>
              <a:rPr lang="en-GB" sz="3200" b="1" dirty="0">
                <a:latin typeface="Consolas" panose="020B0609020204030204" pitchFamily="49" charset="0"/>
              </a:rPr>
            </a:br>
            <a:r>
              <a:rPr lang="en-GB" sz="3200" b="1" dirty="0">
                <a:latin typeface="Consolas" panose="020B0609020204030204" pitchFamily="49" charset="0"/>
              </a:rPr>
              <a:t>one reason for a class to change."</a:t>
            </a:r>
          </a:p>
          <a:p>
            <a:r>
              <a:rPr lang="en-GB" sz="3200" b="1" dirty="0">
                <a:latin typeface="Consolas" panose="020B0609020204030204" pitchFamily="49" charset="0"/>
              </a:rPr>
              <a:t>	- Robert C. "Uncle Bob" Martin</a:t>
            </a:r>
          </a:p>
        </p:txBody>
      </p:sp>
    </p:spTree>
    <p:extLst>
      <p:ext uri="{BB962C8B-B14F-4D97-AF65-F5344CB8AC3E}">
        <p14:creationId xmlns:p14="http://schemas.microsoft.com/office/powerpoint/2010/main" val="2001242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a:lnSpc>
                <a:spcPct val="100000"/>
              </a:lnSpc>
              <a:buClr>
                <a:schemeClr val="tx1"/>
              </a:buClr>
            </a:pPr>
            <a:r>
              <a:rPr lang="en-US" sz="3600" b="1" dirty="0">
                <a:solidFill>
                  <a:schemeClr val="bg1"/>
                </a:solidFill>
              </a:rPr>
              <a:t>Cohesion</a:t>
            </a:r>
            <a:r>
              <a:rPr lang="en-US" sz="3600" dirty="0"/>
              <a:t> refers</a:t>
            </a:r>
            <a:r>
              <a:rPr lang="bg-BG" sz="3600" dirty="0"/>
              <a:t> </a:t>
            </a:r>
            <a:r>
              <a:rPr lang="en-US" sz="3600" dirty="0"/>
              <a:t>to the grouping</a:t>
            </a:r>
            <a:r>
              <a:rPr lang="en-US" sz="3600" b="1" dirty="0">
                <a:solidFill>
                  <a:schemeClr val="bg1"/>
                </a:solidFill>
              </a:rPr>
              <a:t> </a:t>
            </a:r>
            <a:r>
              <a:rPr lang="en-US" sz="3600" dirty="0"/>
              <a:t>of</a:t>
            </a:r>
            <a:r>
              <a:rPr lang="en-US" sz="3600" b="1" dirty="0">
                <a:solidFill>
                  <a:schemeClr val="bg1"/>
                </a:solidFill>
              </a:rPr>
              <a:t> functionally related</a:t>
            </a:r>
            <a:r>
              <a:rPr lang="en-US" sz="3600" dirty="0"/>
              <a:t> </a:t>
            </a:r>
            <a:br>
              <a:rPr lang="en-US" sz="3600" dirty="0"/>
            </a:br>
            <a:r>
              <a:rPr lang="en-US" sz="3600" b="1" dirty="0">
                <a:solidFill>
                  <a:schemeClr val="bg1"/>
                </a:solidFill>
              </a:rPr>
              <a:t>processes</a:t>
            </a:r>
            <a:r>
              <a:rPr lang="en-US" sz="3600" dirty="0"/>
              <a:t> into a particular </a:t>
            </a:r>
            <a:r>
              <a:rPr lang="en-US" sz="3600" dirty="0">
                <a:solidFill>
                  <a:schemeClr val="tx2">
                    <a:lumMod val="75000"/>
                  </a:schemeClr>
                </a:solidFill>
              </a:rPr>
              <a:t>module</a:t>
            </a:r>
            <a:r>
              <a:rPr lang="en-US" sz="3600" dirty="0"/>
              <a:t>.</a:t>
            </a:r>
            <a:endParaRPr lang="bg-BG" sz="3600" dirty="0"/>
          </a:p>
          <a:p>
            <a:pPr>
              <a:lnSpc>
                <a:spcPct val="100000"/>
              </a:lnSpc>
            </a:pPr>
            <a:r>
              <a:rPr lang="en-US" sz="3600" dirty="0"/>
              <a:t>Aim for</a:t>
            </a:r>
            <a:r>
              <a:rPr lang="en-US" sz="3600" dirty="0">
                <a:solidFill>
                  <a:schemeClr val="tx2">
                    <a:lumMod val="75000"/>
                  </a:schemeClr>
                </a:solidFill>
              </a:rPr>
              <a:t> </a:t>
            </a:r>
            <a:r>
              <a:rPr lang="en-US" sz="3600" b="1" dirty="0">
                <a:solidFill>
                  <a:schemeClr val="bg1"/>
                </a:solidFill>
              </a:rPr>
              <a:t>strong cohesion</a:t>
            </a:r>
          </a:p>
          <a:p>
            <a:pPr lvl="1">
              <a:lnSpc>
                <a:spcPct val="100000"/>
              </a:lnSpc>
            </a:pPr>
            <a:r>
              <a:rPr lang="en-US" sz="3600" dirty="0"/>
              <a:t>Each</a:t>
            </a:r>
            <a:r>
              <a:rPr lang="en-US" sz="3600" dirty="0">
                <a:solidFill>
                  <a:schemeClr val="tx2">
                    <a:lumMod val="75000"/>
                  </a:schemeClr>
                </a:solidFill>
              </a:rPr>
              <a:t> </a:t>
            </a:r>
            <a:r>
              <a:rPr lang="en-US" sz="3600" b="1" dirty="0">
                <a:solidFill>
                  <a:schemeClr val="bg1"/>
                </a:solidFill>
              </a:rPr>
              <a:t>task</a:t>
            </a:r>
            <a:r>
              <a:rPr lang="en-US" sz="3600" dirty="0">
                <a:solidFill>
                  <a:schemeClr val="tx2">
                    <a:lumMod val="75000"/>
                  </a:schemeClr>
                </a:solidFill>
              </a:rPr>
              <a:t> </a:t>
            </a:r>
            <a:r>
              <a:rPr lang="en-US" sz="3600" dirty="0"/>
              <a:t>maps a </a:t>
            </a:r>
            <a:r>
              <a:rPr lang="en-US" sz="3600" b="1" dirty="0">
                <a:solidFill>
                  <a:schemeClr val="bg1"/>
                </a:solidFill>
              </a:rPr>
              <a:t>single</a:t>
            </a:r>
            <a:r>
              <a:rPr lang="en-US" sz="3600" dirty="0">
                <a:solidFill>
                  <a:schemeClr val="tx2">
                    <a:lumMod val="75000"/>
                  </a:schemeClr>
                </a:solidFill>
              </a:rPr>
              <a:t> </a:t>
            </a:r>
            <a:r>
              <a:rPr lang="en-US" sz="3600" dirty="0"/>
              <a:t>code unit</a:t>
            </a:r>
          </a:p>
          <a:p>
            <a:pPr lvl="1">
              <a:lnSpc>
                <a:spcPct val="100000"/>
              </a:lnSpc>
            </a:pPr>
            <a:r>
              <a:rPr lang="en-US" sz="3600" dirty="0"/>
              <a:t>A method should do </a:t>
            </a:r>
            <a:r>
              <a:rPr lang="en-US" sz="3600" b="1" dirty="0">
                <a:solidFill>
                  <a:schemeClr val="bg1"/>
                </a:solidFill>
              </a:rPr>
              <a:t>one</a:t>
            </a:r>
            <a:r>
              <a:rPr lang="en-US" sz="3600" dirty="0">
                <a:solidFill>
                  <a:schemeClr val="tx2">
                    <a:lumMod val="75000"/>
                  </a:schemeClr>
                </a:solidFill>
              </a:rPr>
              <a:t> </a:t>
            </a:r>
            <a:r>
              <a:rPr lang="en-US" sz="3600" b="1" dirty="0">
                <a:solidFill>
                  <a:schemeClr val="bg1"/>
                </a:solidFill>
              </a:rPr>
              <a:t>operation</a:t>
            </a:r>
          </a:p>
          <a:p>
            <a:pPr lvl="1">
              <a:lnSpc>
                <a:spcPct val="100000"/>
              </a:lnSpc>
            </a:pPr>
            <a:r>
              <a:rPr lang="en-US" sz="3600" dirty="0"/>
              <a:t>A class should represent </a:t>
            </a:r>
            <a:r>
              <a:rPr lang="en-US" sz="3600" b="1" dirty="0">
                <a:solidFill>
                  <a:schemeClr val="bg1"/>
                </a:solidFill>
              </a:rPr>
              <a:t>one entity</a:t>
            </a:r>
            <a:endParaRPr lang="bg-BG" sz="3600" b="1" dirty="0">
              <a:solidFill>
                <a:schemeClr val="bg1"/>
              </a:solidFill>
            </a:endParaRP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af-ZA"/>
              <a:t>Strong </a:t>
            </a:r>
            <a:r>
              <a:rPr lang="en-US" dirty="0"/>
              <a:t>Cohesion / Loose Coupling</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7</a:t>
            </a:fld>
            <a:endParaRPr lang="en-US" dirty="0"/>
          </a:p>
        </p:txBody>
      </p:sp>
      <p:pic>
        <p:nvPicPr>
          <p:cNvPr id="3" name="Picture 2">
            <a:extLst>
              <a:ext uri="{FF2B5EF4-FFF2-40B4-BE49-F238E27FC236}">
                <a16:creationId xmlns:a16="http://schemas.microsoft.com/office/drawing/2014/main" id="{3BDDE622-F9A8-47F5-8CC3-C72227AFDEC8}"/>
              </a:ext>
            </a:extLst>
          </p:cNvPr>
          <p:cNvPicPr>
            <a:picLocks noChangeAspect="1"/>
          </p:cNvPicPr>
          <p:nvPr/>
        </p:nvPicPr>
        <p:blipFill>
          <a:blip r:embed="rId3"/>
          <a:stretch>
            <a:fillRect/>
          </a:stretch>
        </p:blipFill>
        <p:spPr>
          <a:xfrm>
            <a:off x="8408155" y="2267261"/>
            <a:ext cx="2576593" cy="2323477"/>
          </a:xfrm>
          <a:prstGeom prst="rect">
            <a:avLst/>
          </a:prstGeom>
        </p:spPr>
      </p:pic>
    </p:spTree>
    <p:extLst>
      <p:ext uri="{BB962C8B-B14F-4D97-AF65-F5344CB8AC3E}">
        <p14:creationId xmlns:p14="http://schemas.microsoft.com/office/powerpoint/2010/main" val="16551096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Coupling</a:t>
            </a:r>
            <a:r>
              <a:rPr lang="en-US" dirty="0"/>
              <a:t> – the degree of </a:t>
            </a:r>
            <a:r>
              <a:rPr lang="en-US" dirty="0">
                <a:solidFill>
                  <a:schemeClr val="tx2">
                    <a:lumMod val="75000"/>
                  </a:schemeClr>
                </a:solidFill>
              </a:rPr>
              <a:t>dependence</a:t>
            </a:r>
            <a:r>
              <a:rPr lang="en-US" dirty="0"/>
              <a:t> between modules </a:t>
            </a:r>
          </a:p>
          <a:p>
            <a:pPr lvl="1"/>
            <a:r>
              <a:rPr lang="en-US" dirty="0"/>
              <a:t>How </a:t>
            </a:r>
            <a:r>
              <a:rPr lang="en-US" dirty="0">
                <a:solidFill>
                  <a:schemeClr val="tx2">
                    <a:lumMod val="75000"/>
                  </a:schemeClr>
                </a:solidFill>
              </a:rPr>
              <a:t>closely connected</a:t>
            </a:r>
            <a:r>
              <a:rPr lang="en-US" dirty="0"/>
              <a:t> two modules are</a:t>
            </a:r>
          </a:p>
          <a:p>
            <a:pPr lvl="1"/>
            <a:r>
              <a:rPr lang="en-US" dirty="0"/>
              <a:t>The </a:t>
            </a:r>
            <a:r>
              <a:rPr lang="en-US" dirty="0">
                <a:solidFill>
                  <a:schemeClr val="tx2">
                    <a:lumMod val="75000"/>
                  </a:schemeClr>
                </a:solidFill>
              </a:rPr>
              <a:t>strength of the relationship</a:t>
            </a:r>
            <a:r>
              <a:rPr lang="en-US" dirty="0"/>
              <a:t> between modules</a:t>
            </a:r>
          </a:p>
          <a:p>
            <a:r>
              <a:rPr lang="en-US" dirty="0"/>
              <a:t>Aim for </a:t>
            </a:r>
            <a:r>
              <a:rPr lang="en-US" b="1" dirty="0">
                <a:solidFill>
                  <a:schemeClr val="bg1"/>
                </a:solidFill>
              </a:rPr>
              <a:t>loose </a:t>
            </a:r>
            <a:r>
              <a:rPr lang="en-US" dirty="0"/>
              <a:t>coupling</a:t>
            </a:r>
          </a:p>
          <a:p>
            <a:pPr lvl="1"/>
            <a:r>
              <a:rPr lang="en-US" dirty="0"/>
              <a:t>Supports</a:t>
            </a:r>
            <a:r>
              <a:rPr lang="en-US" dirty="0">
                <a:solidFill>
                  <a:schemeClr val="tx2">
                    <a:lumMod val="75000"/>
                  </a:schemeClr>
                </a:solidFill>
              </a:rPr>
              <a:t> </a:t>
            </a:r>
            <a:r>
              <a:rPr lang="en-US" b="1" dirty="0">
                <a:solidFill>
                  <a:schemeClr val="bg1"/>
                </a:solidFill>
              </a:rPr>
              <a:t>readability</a:t>
            </a:r>
            <a:r>
              <a:rPr lang="en-US" dirty="0">
                <a:solidFill>
                  <a:schemeClr val="tx2">
                    <a:lumMod val="75000"/>
                  </a:schemeClr>
                </a:solidFill>
              </a:rPr>
              <a:t> </a:t>
            </a:r>
            <a:r>
              <a:rPr lang="en-US" dirty="0"/>
              <a:t>and</a:t>
            </a:r>
            <a:r>
              <a:rPr lang="en-US" dirty="0">
                <a:solidFill>
                  <a:schemeClr val="tx2">
                    <a:lumMod val="75000"/>
                  </a:schemeClr>
                </a:solidFill>
              </a:rPr>
              <a:t> </a:t>
            </a:r>
            <a:r>
              <a:rPr lang="en-US" b="1" dirty="0">
                <a:solidFill>
                  <a:schemeClr val="bg1"/>
                </a:solidFill>
              </a:rPr>
              <a:t>maintainability</a:t>
            </a:r>
          </a:p>
          <a:p>
            <a:pPr lvl="1"/>
            <a:r>
              <a:rPr lang="en-US" dirty="0"/>
              <a:t>Often a sign of good</a:t>
            </a:r>
            <a:r>
              <a:rPr lang="en-US" dirty="0">
                <a:solidFill>
                  <a:schemeClr val="tx2">
                    <a:lumMod val="75000"/>
                  </a:schemeClr>
                </a:solidFill>
              </a:rPr>
              <a:t> system </a:t>
            </a:r>
            <a:r>
              <a:rPr lang="en-US" b="1" dirty="0">
                <a:solidFill>
                  <a:schemeClr val="bg1"/>
                </a:solidFill>
              </a:rPr>
              <a:t>design</a:t>
            </a:r>
          </a:p>
          <a:p>
            <a:endParaRPr lang="bg-BG" dirty="0"/>
          </a:p>
        </p:txBody>
      </p:sp>
      <p:sp>
        <p:nvSpPr>
          <p:cNvPr id="4" name="Title 3">
            <a:extLst>
              <a:ext uri="{FF2B5EF4-FFF2-40B4-BE49-F238E27FC236}">
                <a16:creationId xmlns:a16="http://schemas.microsoft.com/office/drawing/2014/main" id="{0B993ADC-54BC-4256-96BD-B1DE0AB1885E}"/>
              </a:ext>
            </a:extLst>
          </p:cNvPr>
          <p:cNvSpPr>
            <a:spLocks noGrp="1"/>
          </p:cNvSpPr>
          <p:nvPr>
            <p:ph type="title"/>
          </p:nvPr>
        </p:nvSpPr>
        <p:spPr/>
        <p:txBody>
          <a:bodyPr/>
          <a:lstStyle/>
          <a:p>
            <a:r>
              <a:rPr lang="en-US"/>
              <a:t>Strong </a:t>
            </a:r>
            <a:r>
              <a:rPr lang="en-US" dirty="0"/>
              <a:t>Cohesion </a:t>
            </a:r>
            <a:r>
              <a:rPr lang="en-US"/>
              <a:t>/ Loose </a:t>
            </a:r>
            <a:r>
              <a:rPr lang="en-US" dirty="0"/>
              <a:t>Coupling (2)</a:t>
            </a:r>
          </a:p>
        </p:txBody>
      </p:sp>
      <p:sp>
        <p:nvSpPr>
          <p:cNvPr id="2" name="Slide Number Placeholder 1">
            <a:extLst>
              <a:ext uri="{FF2B5EF4-FFF2-40B4-BE49-F238E27FC236}">
                <a16:creationId xmlns:a16="http://schemas.microsoft.com/office/drawing/2014/main" id="{6E147823-5361-4905-80E0-CF9286D23803}"/>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3558195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Small number </a:t>
            </a:r>
            <a:r>
              <a:rPr lang="en-US" dirty="0"/>
              <a:t>of instance variables inside a class</a:t>
            </a:r>
          </a:p>
          <a:p>
            <a:r>
              <a:rPr lang="en-US" dirty="0"/>
              <a:t>Each method of a class should manipulate </a:t>
            </a:r>
            <a:r>
              <a:rPr lang="en-US" b="1" dirty="0">
                <a:solidFill>
                  <a:schemeClr val="bg1"/>
                </a:solidFill>
              </a:rPr>
              <a:t>one or </a:t>
            </a:r>
            <a:br>
              <a:rPr lang="en-US" b="1" dirty="0">
                <a:solidFill>
                  <a:schemeClr val="bg1"/>
                </a:solidFill>
              </a:rPr>
            </a:br>
            <a:r>
              <a:rPr lang="en-US" b="1" dirty="0">
                <a:solidFill>
                  <a:schemeClr val="bg1"/>
                </a:solidFill>
              </a:rPr>
              <a:t>more</a:t>
            </a:r>
            <a:r>
              <a:rPr lang="en-US" dirty="0">
                <a:solidFill>
                  <a:schemeClr val="tx2">
                    <a:lumMod val="75000"/>
                  </a:schemeClr>
                </a:solidFill>
              </a:rPr>
              <a:t> </a:t>
            </a:r>
            <a:r>
              <a:rPr lang="en-US" dirty="0"/>
              <a:t>of those variables</a:t>
            </a:r>
          </a:p>
          <a:p>
            <a:r>
              <a:rPr lang="en-US" dirty="0"/>
              <a:t>Two modules should </a:t>
            </a:r>
            <a:r>
              <a:rPr lang="en-US" b="1" dirty="0">
                <a:solidFill>
                  <a:schemeClr val="bg1"/>
                </a:solidFill>
              </a:rPr>
              <a:t>exchange</a:t>
            </a:r>
            <a:r>
              <a:rPr lang="en-US" dirty="0"/>
              <a:t> </a:t>
            </a:r>
            <a:br>
              <a:rPr lang="en-US" dirty="0"/>
            </a:br>
            <a:r>
              <a:rPr lang="en-US" dirty="0"/>
              <a:t>as</a:t>
            </a:r>
            <a:r>
              <a:rPr lang="en-US" b="1" dirty="0">
                <a:solidFill>
                  <a:schemeClr val="bg1"/>
                </a:solidFill>
              </a:rPr>
              <a:t> little information </a:t>
            </a:r>
            <a:r>
              <a:rPr lang="en-US" dirty="0"/>
              <a:t>as possible</a:t>
            </a:r>
          </a:p>
          <a:p>
            <a:r>
              <a:rPr lang="en-US" dirty="0"/>
              <a:t>Creating an </a:t>
            </a:r>
            <a:r>
              <a:rPr lang="en-US" b="1" dirty="0">
                <a:solidFill>
                  <a:schemeClr val="bg1"/>
                </a:solidFill>
              </a:rPr>
              <a:t>easily reusable </a:t>
            </a:r>
            <a:r>
              <a:rPr lang="en-US" dirty="0"/>
              <a:t>subsystem </a:t>
            </a:r>
          </a:p>
        </p:txBody>
      </p:sp>
      <p:sp>
        <p:nvSpPr>
          <p:cNvPr id="4" name="Title 3">
            <a:extLst>
              <a:ext uri="{FF2B5EF4-FFF2-40B4-BE49-F238E27FC236}">
                <a16:creationId xmlns:a16="http://schemas.microsoft.com/office/drawing/2014/main" id="{F46F9EBD-E720-4138-B610-C2D1D522DC40}"/>
              </a:ext>
            </a:extLst>
          </p:cNvPr>
          <p:cNvSpPr>
            <a:spLocks noGrp="1"/>
          </p:cNvSpPr>
          <p:nvPr>
            <p:ph type="title"/>
          </p:nvPr>
        </p:nvSpPr>
        <p:spPr/>
        <p:txBody>
          <a:bodyPr>
            <a:normAutofit/>
          </a:bodyPr>
          <a:lstStyle/>
          <a:p>
            <a:r>
              <a:rPr lang="en-US" dirty="0"/>
              <a:t>Cohesion and Coupling - Approaches	</a:t>
            </a:r>
          </a:p>
        </p:txBody>
      </p:sp>
      <p:sp>
        <p:nvSpPr>
          <p:cNvPr id="2" name="Slide Number Placeholder 1">
            <a:extLst>
              <a:ext uri="{FF2B5EF4-FFF2-40B4-BE49-F238E27FC236}">
                <a16:creationId xmlns:a16="http://schemas.microsoft.com/office/drawing/2014/main" id="{AFAD1AFD-0419-4120-8AC6-3C87CDED55A9}"/>
              </a:ext>
            </a:extLst>
          </p:cNvPr>
          <p:cNvSpPr>
            <a:spLocks noGrp="1"/>
          </p:cNvSpPr>
          <p:nvPr>
            <p:ph type="sldNum" sz="quarter" idx="4294967295"/>
          </p:nvPr>
        </p:nvSpPr>
        <p:spPr>
          <a:xfrm>
            <a:off x="11763375" y="6524625"/>
            <a:ext cx="428625" cy="196850"/>
          </a:xfrm>
        </p:spPr>
        <p:txBody>
          <a:bodyPr/>
          <a:lstStyle/>
          <a:p>
            <a:fld id="{C014DD1E-5D91-48A3-AD6D-45FBA980D106}" type="slidenum">
              <a:rPr lang="en-US" smtClean="0"/>
              <a:pPr/>
              <a:t>9</a:t>
            </a:fld>
            <a:endParaRPr lang="en-US" dirty="0"/>
          </a:p>
        </p:txBody>
      </p:sp>
    </p:spTree>
    <p:extLst>
      <p:ext uri="{BB962C8B-B14F-4D97-AF65-F5344CB8AC3E}">
        <p14:creationId xmlns:p14="http://schemas.microsoft.com/office/powerpoint/2010/main" val="1978491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11564</TotalTime>
  <Words>2074</Words>
  <Application>Microsoft Office PowerPoint</Application>
  <PresentationFormat>Widescreen</PresentationFormat>
  <Paragraphs>504</Paragraphs>
  <Slides>49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맑은 고딕</vt:lpstr>
      <vt:lpstr>Arial</vt:lpstr>
      <vt:lpstr>Calibri</vt:lpstr>
      <vt:lpstr>Consolas</vt:lpstr>
      <vt:lpstr>Courier New</vt:lpstr>
      <vt:lpstr>Times New Roman</vt:lpstr>
      <vt:lpstr>Wingdings</vt:lpstr>
      <vt:lpstr>Wingdings 2</vt:lpstr>
      <vt:lpstr>1_SoftUni3_1</vt:lpstr>
      <vt:lpstr>SOLID Principles</vt:lpstr>
      <vt:lpstr>Table of Contents</vt:lpstr>
      <vt:lpstr>Questions</vt:lpstr>
      <vt:lpstr>Why Clean Code Matters?</vt:lpstr>
      <vt:lpstr>PowerPoint Presentation</vt:lpstr>
      <vt:lpstr>What is Single Responsibility?</vt:lpstr>
      <vt:lpstr>Strong Cohesion / Loose Coupling</vt:lpstr>
      <vt:lpstr>Strong Cohesion / Loose Coupling (2)</vt:lpstr>
      <vt:lpstr>Cohesion and Coupling - Approaches </vt:lpstr>
      <vt:lpstr>PowerPoint Presentation</vt:lpstr>
      <vt:lpstr>What is the Open/Closed Principle?</vt:lpstr>
      <vt:lpstr>Design Smell - Violations</vt:lpstr>
      <vt:lpstr>OCP - Approaches</vt:lpstr>
      <vt:lpstr>OCP - When to Apply</vt:lpstr>
      <vt:lpstr>Template Method Pattern</vt:lpstr>
      <vt:lpstr>Template Method Pattern (2)</vt:lpstr>
      <vt:lpstr>Template Method Pattern (3)</vt:lpstr>
      <vt:lpstr>PowerPoint Presentation</vt:lpstr>
      <vt:lpstr>LSP - Substitutability</vt:lpstr>
      <vt:lpstr>Design Smell - Violations</vt:lpstr>
      <vt:lpstr>LSP – Approaches</vt:lpstr>
      <vt:lpstr>PowerPoint Presentation</vt:lpstr>
      <vt:lpstr>What is Interface Segregation?</vt:lpstr>
      <vt:lpstr>Fat Interfaces</vt:lpstr>
      <vt:lpstr>Design Smells - Violations</vt:lpstr>
      <vt:lpstr>ISP - Approaches</vt:lpstr>
      <vt:lpstr>Cohesive Interfaces</vt:lpstr>
      <vt:lpstr>Adapter Pattern</vt:lpstr>
      <vt:lpstr>Adapter Pattern</vt:lpstr>
      <vt:lpstr>Adapter Pattern (2)</vt:lpstr>
      <vt:lpstr>PowerPoint Presentation</vt:lpstr>
      <vt:lpstr>Dependencies and Coupling</vt:lpstr>
      <vt:lpstr>Dependency Examples</vt:lpstr>
      <vt:lpstr>Dependencies in Traditional Programming</vt:lpstr>
      <vt:lpstr>Depend on Abstractions</vt:lpstr>
      <vt:lpstr>Types of Dependency Injection</vt:lpstr>
      <vt:lpstr>Constructor Injection – Pros and Cons</vt:lpstr>
      <vt:lpstr>Constructor Injection - Example</vt:lpstr>
      <vt:lpstr>Property Injection – Pros and Cons</vt:lpstr>
      <vt:lpstr>Property Injection - Example</vt:lpstr>
      <vt:lpstr>Parameter Injection – Pros and Cons</vt:lpstr>
      <vt:lpstr>Parameter Injection - Example</vt:lpstr>
      <vt:lpstr>DIP Violations</vt:lpstr>
      <vt:lpstr>Summary</vt:lpstr>
      <vt:lpstr>PowerPoint Presentation</vt:lpstr>
      <vt:lpstr>SoftUni Diamond Partners</vt:lpstr>
      <vt:lpstr>SoftUni Organizational Partners</vt:lpstr>
      <vt:lpstr>Trainings @ Software University (SoftUni)</vt:lpstr>
      <vt:lpstr>License</vt:lpstr>
    </vt:vector>
  </TitlesOfParts>
  <Manager>Software University Foundation</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OOP SOLID</dc:title>
  <dc:subject>C# OOP – Practical Training Course @ SoftUni</dc:subject>
  <dc:creator>Software University Foundation</dc:creator>
  <cp:keywords>C# OOP, C#, OOP, Software University, SoftUni, programming, coding, software development, education, training, course</cp:keywords>
  <dc:description>C# OOP course @ SoftUni – https://softuni.bg/trainings/2244/csharp-oop-february-2019</dc:description>
  <cp:lastModifiedBy>Galin</cp:lastModifiedBy>
  <cp:revision>453</cp:revision>
  <dcterms:created xsi:type="dcterms:W3CDTF">2018-05-23T13:08:44Z</dcterms:created>
  <dcterms:modified xsi:type="dcterms:W3CDTF">2019-03-14T14:10:42Z</dcterms:modified>
  <cp:category>programming, education, software engineering, software development</cp:category>
</cp:coreProperties>
</file>